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6.bin"/>
  <Override ContentType="application/vnd.openxmlformats-officedocument.oleObject" PartName="/ppt/embeddings/oleObject5.bin"/>
  <Override ContentType="application/vnd.openxmlformats-officedocument.oleObject" PartName="/ppt/embeddings/oleObject4.bin"/>
  <Override ContentType="application/vnd.openxmlformats-officedocument.oleObject" PartName="/ppt/embeddings/oleObject7.bin"/>
  <Override ContentType="application/vnd.openxmlformats-officedocument.oleObject" PartName="/ppt/embeddings/oleObject2.bin"/>
  <Override ContentType="application/vnd.openxmlformats-officedocument.oleObject" PartName="/ppt/embeddings/oleObject1.bin"/>
  <Override ContentType="application/vnd.openxmlformats-officedocument.oleObject" PartName="/ppt/embeddings/oleObject8.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13716000" cx="24371300"/>
  <p:notesSz cx="6858000" cy="9144000"/>
  <p:embeddedFontLst>
    <p:embeddedFont>
      <p:font typeface="Lato"/>
      <p:regular r:id="rId22"/>
      <p:bold r:id="rId23"/>
      <p:italic r:id="rId24"/>
      <p:boldItalic r:id="rId25"/>
    </p:embeddedFont>
    <p:embeddedFont>
      <p:font typeface="Lato Light"/>
      <p:regular r:id="rId26"/>
      <p:bold r:id="rId27"/>
      <p:italic r:id="rId28"/>
      <p:boldItalic r:id="rId29"/>
    </p:embeddedFont>
    <p:embeddedFont>
      <p:font typeface="Hind"/>
      <p:regular r:id="rId30"/>
      <p:bold r:id="rId31"/>
    </p:embeddedFont>
    <p:embeddedFont>
      <p:font typeface="Lato Black"/>
      <p:bold r:id="rId32"/>
      <p:boldItalic r:id="rId33"/>
    </p:embeddedFon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g/ciq5eWwxctPKYe7xxFWOPL27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Lato-regular.fntdata"/><Relationship Id="rId21" Type="http://schemas.openxmlformats.org/officeDocument/2006/relationships/slide" Target="slides/slide17.xml"/><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Light-regular.fntdata"/><Relationship Id="rId25" Type="http://schemas.openxmlformats.org/officeDocument/2006/relationships/font" Target="fonts/Lato-boldItalic.fntdata"/><Relationship Id="rId28" Type="http://schemas.openxmlformats.org/officeDocument/2006/relationships/font" Target="fonts/LatoLight-italic.fntdata"/><Relationship Id="rId27" Type="http://schemas.openxmlformats.org/officeDocument/2006/relationships/font" Target="fonts/LatoLigh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Ligh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Hind-bold.fntdata"/><Relationship Id="rId30" Type="http://schemas.openxmlformats.org/officeDocument/2006/relationships/font" Target="fonts/Hind-regular.fntdata"/><Relationship Id="rId11" Type="http://schemas.openxmlformats.org/officeDocument/2006/relationships/slide" Target="slides/slide7.xml"/><Relationship Id="rId33" Type="http://schemas.openxmlformats.org/officeDocument/2006/relationships/font" Target="fonts/LatoBlack-boldItalic.fntdata"/><Relationship Id="rId10" Type="http://schemas.openxmlformats.org/officeDocument/2006/relationships/slide" Target="slides/slide6.xml"/><Relationship Id="rId32" Type="http://schemas.openxmlformats.org/officeDocument/2006/relationships/font" Target="fonts/LatoBlack-bold.fntdata"/><Relationship Id="rId13" Type="http://schemas.openxmlformats.org/officeDocument/2006/relationships/slide" Target="slides/slide9.xml"/><Relationship Id="rId35" Type="http://schemas.openxmlformats.org/officeDocument/2006/relationships/font" Target="fonts/HelveticaNeue-bold.fntdata"/><Relationship Id="rId12" Type="http://schemas.openxmlformats.org/officeDocument/2006/relationships/slide" Target="slides/slide8.xml"/><Relationship Id="rId34" Type="http://schemas.openxmlformats.org/officeDocument/2006/relationships/font" Target="fonts/HelveticaNeue-regular.fntdata"/><Relationship Id="rId15" Type="http://schemas.openxmlformats.org/officeDocument/2006/relationships/slide" Target="slides/slide11.xml"/><Relationship Id="rId37" Type="http://schemas.openxmlformats.org/officeDocument/2006/relationships/font" Target="fonts/HelveticaNeue-boldItalic.fntdata"/><Relationship Id="rId14" Type="http://schemas.openxmlformats.org/officeDocument/2006/relationships/slide" Target="slides/slide10.xml"/><Relationship Id="rId36" Type="http://schemas.openxmlformats.org/officeDocument/2006/relationships/font" Target="fonts/HelveticaNeue-italic.fntdata"/><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1pPr>
            <a:lvl2pPr indent="-228600" lvl="1" marL="9144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2pPr>
            <a:lvl3pPr indent="-228600" lvl="2" marL="13716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3pPr>
            <a:lvl4pPr indent="-228600" lvl="3" marL="18288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4pPr>
            <a:lvl5pPr indent="-228600" lvl="4" marL="22860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5pPr>
            <a:lvl6pPr indent="-228600" lvl="5" marL="27432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6pPr>
            <a:lvl7pPr indent="-228600" lvl="6" marL="32004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7pPr>
            <a:lvl8pPr indent="-228600" lvl="7" marL="36576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8pPr>
            <a:lvl9pPr indent="-228600" lvl="8" marL="4114800" marR="0" rtl="0" algn="l">
              <a:lnSpc>
                <a:spcPct val="125000"/>
              </a:lnSpc>
              <a:spcBef>
                <a:spcPts val="0"/>
              </a:spcBef>
              <a:spcAft>
                <a:spcPts val="0"/>
              </a:spcAft>
              <a:buClr>
                <a:srgbClr val="000000"/>
              </a:buClr>
              <a:buSzPts val="1400"/>
              <a:buFont typeface="Arial"/>
              <a:buNone/>
              <a:defRPr b="0" i="0" sz="2400" u="none" cap="none" strike="noStrike">
                <a:solidFill>
                  <a:srgbClr val="000000"/>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 name="Shape 12"/>
        <p:cNvGrpSpPr/>
        <p:nvPr/>
      </p:nvGrpSpPr>
      <p:grpSpPr>
        <a:xfrm>
          <a:off x="0" y="0"/>
          <a:ext cx="0" cy="0"/>
          <a:chOff x="0" y="0"/>
          <a:chExt cx="0" cy="0"/>
        </a:xfrm>
      </p:grpSpPr>
      <p:sp>
        <p:nvSpPr>
          <p:cNvPr id="13" name="Google Shape;13;p1:notes"/>
          <p:cNvSpPr txBox="1"/>
          <p:nvPr>
            <p:ph idx="1" type="body"/>
          </p:nvPr>
        </p:nvSpPr>
        <p:spPr>
          <a:xfrm>
            <a:off x="947209" y="4861441"/>
            <a:ext cx="5209646" cy="4605576"/>
          </a:xfrm>
          <a:prstGeom prst="rect">
            <a:avLst/>
          </a:prstGeom>
          <a:noFill/>
          <a:ln>
            <a:noFill/>
          </a:ln>
        </p:spPr>
        <p:txBody>
          <a:bodyPr anchorCtr="0" anchor="t" bIns="49500" lIns="99050" spcFirstLastPara="1" rIns="99050" wrap="square" tIns="49500">
            <a:noAutofit/>
          </a:bodyPr>
          <a:lstStyle/>
          <a:p>
            <a:pPr indent="0" lvl="0" marL="0" rtl="0" algn="l">
              <a:lnSpc>
                <a:spcPct val="125000"/>
              </a:lnSpc>
              <a:spcBef>
                <a:spcPts val="0"/>
              </a:spcBef>
              <a:spcAft>
                <a:spcPts val="0"/>
              </a:spcAft>
              <a:buSzPts val="1400"/>
              <a:buNone/>
            </a:pPr>
            <a:r>
              <a:t/>
            </a:r>
            <a:endParaRPr/>
          </a:p>
        </p:txBody>
      </p:sp>
      <p:sp>
        <p:nvSpPr>
          <p:cNvPr id="14" name="Google Shape;14;p1: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just">
              <a:lnSpc>
                <a:spcPct val="125000"/>
              </a:lnSpc>
              <a:spcBef>
                <a:spcPts val="0"/>
              </a:spcBef>
              <a:spcAft>
                <a:spcPts val="0"/>
              </a:spcAft>
              <a:buSzPts val="1400"/>
              <a:buNone/>
            </a:pPr>
            <a:r>
              <a:t/>
            </a:r>
            <a:endParaRPr sz="1200"/>
          </a:p>
        </p:txBody>
      </p:sp>
      <p:sp>
        <p:nvSpPr>
          <p:cNvPr id="220" name="Google Shape;220;p230: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just">
              <a:lnSpc>
                <a:spcPct val="125000"/>
              </a:lnSpc>
              <a:spcBef>
                <a:spcPts val="0"/>
              </a:spcBef>
              <a:spcAft>
                <a:spcPts val="0"/>
              </a:spcAft>
              <a:buSzPts val="1400"/>
              <a:buNone/>
            </a:pPr>
            <a:r>
              <a:t/>
            </a:r>
            <a:endParaRPr sz="1200"/>
          </a:p>
        </p:txBody>
      </p:sp>
      <p:sp>
        <p:nvSpPr>
          <p:cNvPr id="242" name="Google Shape;242;p231: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just">
              <a:lnSpc>
                <a:spcPct val="125000"/>
              </a:lnSpc>
              <a:spcBef>
                <a:spcPts val="0"/>
              </a:spcBef>
              <a:spcAft>
                <a:spcPts val="0"/>
              </a:spcAft>
              <a:buSzPts val="1400"/>
              <a:buNone/>
            </a:pPr>
            <a:r>
              <a:t/>
            </a:r>
            <a:endParaRPr sz="2400"/>
          </a:p>
        </p:txBody>
      </p:sp>
      <p:sp>
        <p:nvSpPr>
          <p:cNvPr id="264" name="Google Shape;264;p23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just">
              <a:lnSpc>
                <a:spcPct val="125000"/>
              </a:lnSpc>
              <a:spcBef>
                <a:spcPts val="0"/>
              </a:spcBef>
              <a:spcAft>
                <a:spcPts val="0"/>
              </a:spcAft>
              <a:buSzPts val="1400"/>
              <a:buNone/>
            </a:pPr>
            <a:r>
              <a:t/>
            </a:r>
            <a:endParaRPr sz="1200"/>
          </a:p>
        </p:txBody>
      </p:sp>
      <p:sp>
        <p:nvSpPr>
          <p:cNvPr id="284" name="Google Shape;284;p23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just">
              <a:lnSpc>
                <a:spcPct val="125000"/>
              </a:lnSpc>
              <a:spcBef>
                <a:spcPts val="0"/>
              </a:spcBef>
              <a:spcAft>
                <a:spcPts val="0"/>
              </a:spcAft>
              <a:buSzPts val="1400"/>
              <a:buNone/>
            </a:pPr>
            <a:r>
              <a:t/>
            </a:r>
            <a:endParaRPr sz="1200"/>
          </a:p>
        </p:txBody>
      </p:sp>
      <p:sp>
        <p:nvSpPr>
          <p:cNvPr id="297" name="Google Shape;297;p23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just">
              <a:lnSpc>
                <a:spcPct val="125000"/>
              </a:lnSpc>
              <a:spcBef>
                <a:spcPts val="0"/>
              </a:spcBef>
              <a:spcAft>
                <a:spcPts val="0"/>
              </a:spcAft>
              <a:buSzPts val="1400"/>
              <a:buNone/>
            </a:pPr>
            <a:r>
              <a:t/>
            </a:r>
            <a:endParaRPr sz="1200"/>
          </a:p>
        </p:txBody>
      </p:sp>
      <p:sp>
        <p:nvSpPr>
          <p:cNvPr id="313" name="Google Shape;313;p23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125000"/>
              </a:lnSpc>
              <a:spcBef>
                <a:spcPts val="0"/>
              </a:spcBef>
              <a:spcAft>
                <a:spcPts val="0"/>
              </a:spcAft>
              <a:buClr>
                <a:srgbClr val="000000"/>
              </a:buClr>
              <a:buSzPts val="1400"/>
              <a:buFont typeface="Arial"/>
              <a:buNone/>
            </a:pPr>
            <a:r>
              <a:rPr lang="en-US" sz="1200"/>
              <a:t>La gestión de procesos de negocio o BPM según el BPM CBOK (que es una guía de referencia para quienes realizan la gestión de procesos) es </a:t>
            </a:r>
            <a:r>
              <a:rPr lang="en-US" sz="1200">
                <a:solidFill>
                  <a:srgbClr val="445469"/>
                </a:solidFill>
                <a:latin typeface="Helvetica Neue"/>
                <a:ea typeface="Helvetica Neue"/>
                <a:cs typeface="Helvetica Neue"/>
                <a:sym typeface="Helvetica Neue"/>
              </a:rPr>
              <a:t>una disciplina de gestión que integra las estrategias y los objetivos de una organización con las expectativas y necesidades del cliente a través de un enfoque en los procesos de un extremo a otro. </a:t>
            </a:r>
            <a:endParaRPr sz="1200"/>
          </a:p>
          <a:p>
            <a:pPr indent="-228600" lvl="0" marL="457200" rtl="0" algn="just">
              <a:lnSpc>
                <a:spcPct val="125000"/>
              </a:lnSpc>
              <a:spcBef>
                <a:spcPts val="0"/>
              </a:spcBef>
              <a:spcAft>
                <a:spcPts val="0"/>
              </a:spcAft>
              <a:buSzPts val="1400"/>
              <a:buNone/>
            </a:pPr>
            <a:r>
              <a:t/>
            </a:r>
            <a:endParaRPr sz="1200"/>
          </a:p>
        </p:txBody>
      </p:sp>
      <p:sp>
        <p:nvSpPr>
          <p:cNvPr id="329" name="Google Shape;329;p23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7:notes"/>
          <p:cNvSpPr txBox="1"/>
          <p:nvPr>
            <p:ph idx="1" type="body"/>
          </p:nvPr>
        </p:nvSpPr>
        <p:spPr>
          <a:xfrm>
            <a:off x="947209" y="4861441"/>
            <a:ext cx="5209646" cy="4605576"/>
          </a:xfrm>
          <a:prstGeom prst="rect">
            <a:avLst/>
          </a:prstGeom>
          <a:noFill/>
          <a:ln>
            <a:noFill/>
          </a:ln>
        </p:spPr>
        <p:txBody>
          <a:bodyPr anchorCtr="0" anchor="t" bIns="49500" lIns="99050" spcFirstLastPara="1" rIns="99050" wrap="square" tIns="49500">
            <a:noAutofit/>
          </a:bodyPr>
          <a:lstStyle/>
          <a:p>
            <a:pPr indent="0" lvl="0" marL="0" rtl="0" algn="l">
              <a:lnSpc>
                <a:spcPct val="125000"/>
              </a:lnSpc>
              <a:spcBef>
                <a:spcPts val="0"/>
              </a:spcBef>
              <a:spcAft>
                <a:spcPts val="0"/>
              </a:spcAft>
              <a:buSzPts val="1400"/>
              <a:buNone/>
            </a:pPr>
            <a:r>
              <a:t/>
            </a:r>
            <a:endParaRPr/>
          </a:p>
        </p:txBody>
      </p:sp>
      <p:sp>
        <p:nvSpPr>
          <p:cNvPr id="347" name="Google Shape;347;p237:notes"/>
          <p:cNvSpPr/>
          <p:nvPr>
            <p:ph idx="2" type="sldImg"/>
          </p:nvPr>
        </p:nvSpPr>
        <p:spPr>
          <a:xfrm>
            <a:off x="142875" y="768350"/>
            <a:ext cx="6818313" cy="383698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2: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 name="Google Shape;31;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just">
              <a:lnSpc>
                <a:spcPct val="125000"/>
              </a:lnSpc>
              <a:spcBef>
                <a:spcPts val="0"/>
              </a:spcBef>
              <a:spcAft>
                <a:spcPts val="0"/>
              </a:spcAft>
              <a:buSzPts val="1400"/>
              <a:buNone/>
            </a:pPr>
            <a:r>
              <a:rPr lang="en-US" sz="1200"/>
              <a:t>Las organizaciones cada vez tienen que hacer más esfuerzos para adecuarse al contexto en el que están insertas. </a:t>
            </a:r>
            <a:endParaRPr sz="1200"/>
          </a:p>
          <a:p>
            <a:pPr indent="-228600" lvl="0" marL="457200" rtl="0" algn="just">
              <a:lnSpc>
                <a:spcPct val="125000"/>
              </a:lnSpc>
              <a:spcBef>
                <a:spcPts val="0"/>
              </a:spcBef>
              <a:spcAft>
                <a:spcPts val="0"/>
              </a:spcAft>
              <a:buSzPts val="1400"/>
              <a:buNone/>
            </a:pPr>
            <a:r>
              <a:rPr lang="en-US" sz="1200"/>
              <a:t>El mercado sufre cambios constantemente, la competencia cada vez es más agresiva, la globalización es un aspecto que las organizaciones no pueden dejar de lado y el cliente cada vez es más exigente. Dentro de este escenario, las organizaciones tienen que buscar el modelo de gestión que más beneficios les aporte y optimice sus actividades.</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1400"/>
              <a:buFont typeface="Arial"/>
              <a:buNone/>
            </a:pPr>
            <a:r>
              <a:rPr lang="en-US" sz="1200"/>
              <a:t>En el enfoque de gestión funcional, el “trabajo” de la organización lo define su estructura jerárquica, que se distribuye por áreas especializadas e independientes, se subdivide el trabajo por personas y se controla a través de un flujo de órdenes, acciones y decisiones en sentido vertical estando el objetivo en las áreas de la organización y el cumplimiento de sus funciones. </a:t>
            </a:r>
            <a:r>
              <a:rPr i="0" lang="en-US" sz="1200">
                <a:solidFill>
                  <a:srgbClr val="000000"/>
                </a:solidFill>
              </a:rPr>
              <a:t>En este tipo de visión, cada sector tiene una función específica y los empleados atienden a sus superiores. Como resultado, cada área tiene sus propias metas y objetivos.</a:t>
            </a:r>
            <a:endParaRPr sz="1200"/>
          </a:p>
        </p:txBody>
      </p:sp>
      <p:sp>
        <p:nvSpPr>
          <p:cNvPr id="47" name="Google Shape;47;p3: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25000"/>
              </a:lnSpc>
              <a:spcBef>
                <a:spcPts val="0"/>
              </a:spcBef>
              <a:spcAft>
                <a:spcPts val="0"/>
              </a:spcAft>
              <a:buSzPts val="1400"/>
              <a:buNone/>
            </a:pPr>
            <a:r>
              <a:rPr lang="en-US" sz="1200"/>
              <a:t>En el enfoque de gestión por procesos, el “trabajo” se enfoca hacia la satisfacción de las necesidades y expectativas del cliente, a través del diseño de procesos de alto valor agregado. Estos procesos están relacionados entre sí, formando un sistema y por lo tanto dan origen a una gestión sistémica de la organización. De esta manera, </a:t>
            </a:r>
            <a:r>
              <a:rPr i="0" lang="en-US" sz="1200" u="none" strike="noStrike">
                <a:solidFill>
                  <a:srgbClr val="6F6E6E"/>
                </a:solidFill>
              </a:rPr>
              <a:t>la estructura clásica vertical se orienta hacia una estructura horizontal, la cual favorece la participación de varias personas de distintas áreas dentro de un mismo proceso. Es por esto que el objetivo se encuentra en los procesos de la organización para analizar si se llega a los objetivos deseados o si se tienen que mejorar. </a:t>
            </a:r>
            <a:r>
              <a:rPr lang="en-US" sz="1200"/>
              <a:t>En la visión por procesos, la empresa tiene una gestión horizontal, y todos trabajan con un enfoque en los mismos objetivos estratégicos, entendiendo la cadena de extremo a extremo. Esto desde la salida del producto hasta la entrega final al cliente. Cada colaborador trabaja de acuerdo a sus capacidades para lograr resultados con la perspectiva general de generar más satisfacción al cliente.</a:t>
            </a:r>
            <a:endParaRPr sz="1200"/>
          </a:p>
        </p:txBody>
      </p:sp>
      <p:sp>
        <p:nvSpPr>
          <p:cNvPr id="72" name="Google Shape;72;p4: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just">
              <a:lnSpc>
                <a:spcPct val="125000"/>
              </a:lnSpc>
              <a:spcBef>
                <a:spcPts val="0"/>
              </a:spcBef>
              <a:spcAft>
                <a:spcPts val="0"/>
              </a:spcAft>
              <a:buSzPts val="1400"/>
              <a:buNone/>
            </a:pPr>
            <a:r>
              <a:rPr lang="en-US" sz="1200"/>
              <a:t>Un proceso, según la norma ISO 9000, es una serie de actividades mutuamente relacionadas o que interactúan entre ellas, las cuales transforman elementos de entrada en elementos de salida. </a:t>
            </a:r>
            <a:endParaRPr sz="1200"/>
          </a:p>
        </p:txBody>
      </p:sp>
      <p:sp>
        <p:nvSpPr>
          <p:cNvPr id="101" name="Google Shape;101;p5: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25000"/>
              </a:lnSpc>
              <a:spcBef>
                <a:spcPts val="0"/>
              </a:spcBef>
              <a:spcAft>
                <a:spcPts val="0"/>
              </a:spcAft>
              <a:buSzPts val="1400"/>
              <a:buNone/>
            </a:pPr>
            <a:r>
              <a:rPr lang="en-US" sz="1200"/>
              <a:t>No hay que confundirse “proceso” con “procedimiento”. Un proceso es el </a:t>
            </a:r>
            <a:r>
              <a:rPr i="0" lang="en-US" sz="1200" u="none" strike="noStrike">
                <a:solidFill>
                  <a:srgbClr val="000000"/>
                </a:solidFill>
              </a:rPr>
              <a:t>conjunto de actividades alineadas para cumplir un fin, considerando como tal, desde las actividades necesarias para la elaboración de un producto hasta las requeridas para la prestación de un servicio. Mientras que l</a:t>
            </a:r>
            <a:r>
              <a:rPr i="0" lang="en-US" sz="1200" u="none" strike="noStrike">
                <a:solidFill>
                  <a:srgbClr val="6F6E6E"/>
                </a:solidFill>
              </a:rPr>
              <a:t>os procedimientos son el “cómo” se lleva a cabo una o varias actividades, centrándose en la forma de trabajar o realizar determinadas tareas. </a:t>
            </a:r>
            <a:r>
              <a:rPr i="0" lang="en-US" sz="1200" u="none" strike="noStrike">
                <a:solidFill>
                  <a:srgbClr val="363636"/>
                </a:solidFill>
              </a:rPr>
              <a:t>“p</a:t>
            </a:r>
            <a:r>
              <a:rPr i="0" lang="en-US" sz="1200">
                <a:solidFill>
                  <a:srgbClr val="363636"/>
                </a:solidFill>
              </a:rPr>
              <a:t>roceso” y “procedimiento” no solo son diferentes entre sí, sino necesarios y complementarios para una adecuada gestión. </a:t>
            </a:r>
            <a:endParaRPr sz="1200"/>
          </a:p>
        </p:txBody>
      </p:sp>
      <p:sp>
        <p:nvSpPr>
          <p:cNvPr id="123" name="Google Shape;123;p6: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just">
              <a:lnSpc>
                <a:spcPct val="125000"/>
              </a:lnSpc>
              <a:spcBef>
                <a:spcPts val="0"/>
              </a:spcBef>
              <a:spcAft>
                <a:spcPts val="0"/>
              </a:spcAft>
              <a:buClr>
                <a:srgbClr val="000000"/>
              </a:buClr>
              <a:buSzPts val="1400"/>
              <a:buFont typeface="Arial"/>
              <a:buNone/>
            </a:pPr>
            <a:r>
              <a:rPr lang="en-US" sz="1200">
                <a:solidFill>
                  <a:schemeClr val="dk1"/>
                </a:solidFill>
              </a:rPr>
              <a:t>A partir de la definición de qué es un proceso, podemos definir a un proceso de negocio como el conjunto de actividades interrelacionadas entre sí, que se realizan en una secuencia específica y entregan valor a un cliente en busca de la satisfacción de sus necesidades. Estos procesos de negocio interactúan con diferentes actores. Un actor puede ser cualquier persona, grupo, organización, sistema software (interno o externo) con los que el negocio interactúa.</a:t>
            </a:r>
            <a:endParaRPr sz="1200">
              <a:solidFill>
                <a:schemeClr val="dk1"/>
              </a:solidFill>
            </a:endParaRPr>
          </a:p>
        </p:txBody>
      </p:sp>
      <p:sp>
        <p:nvSpPr>
          <p:cNvPr id="137" name="Google Shape;137;p227: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2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just">
              <a:lnSpc>
                <a:spcPct val="125000"/>
              </a:lnSpc>
              <a:spcBef>
                <a:spcPts val="0"/>
              </a:spcBef>
              <a:spcAft>
                <a:spcPts val="0"/>
              </a:spcAft>
              <a:buSzPts val="1400"/>
              <a:buNone/>
            </a:pPr>
            <a:r>
              <a:t/>
            </a:r>
            <a:endParaRPr sz="1200"/>
          </a:p>
        </p:txBody>
      </p:sp>
      <p:sp>
        <p:nvSpPr>
          <p:cNvPr id="166" name="Google Shape;166;p228: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just">
              <a:lnSpc>
                <a:spcPct val="125000"/>
              </a:lnSpc>
              <a:spcBef>
                <a:spcPts val="0"/>
              </a:spcBef>
              <a:spcAft>
                <a:spcPts val="0"/>
              </a:spcAft>
              <a:buSzPts val="1400"/>
              <a:buNone/>
            </a:pPr>
            <a:r>
              <a:rPr lang="en-US" sz="1200"/>
              <a:t>Los procesos de negocio se clasifican en tres grandes grupos: procesos estratégicos, procesos operativos o clave y procesos de apoyo. </a:t>
            </a:r>
            <a:endParaRPr sz="1200"/>
          </a:p>
        </p:txBody>
      </p:sp>
      <p:sp>
        <p:nvSpPr>
          <p:cNvPr id="199" name="Google Shape;199;p229:notes"/>
          <p:cNvSpPr/>
          <p:nvPr>
            <p:ph idx="2"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 name="Shape 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Slide" type="tx">
  <p:cSld name="TITLE_AND_BODY">
    <p:spTree>
      <p:nvGrpSpPr>
        <p:cNvPr id="10" name="Shape 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1" name="Shape 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223"/>
          <p:cNvSpPr txBox="1"/>
          <p:nvPr>
            <p:ph idx="12" type="sldNum"/>
          </p:nvPr>
        </p:nvSpPr>
        <p:spPr>
          <a:xfrm>
            <a:off x="23076809" y="838893"/>
            <a:ext cx="762001" cy="614645"/>
          </a:xfrm>
          <a:prstGeom prst="rect">
            <a:avLst/>
          </a:prstGeom>
          <a:noFill/>
          <a:ln>
            <a:noFill/>
          </a:ln>
        </p:spPr>
        <p:txBody>
          <a:bodyPr anchorCtr="0" anchor="ctr" bIns="91400" lIns="91400" spcFirstLastPara="1" rIns="91400" wrap="square" tIns="91400">
            <a:spAutoFit/>
          </a:bodyPr>
          <a:lstStyle>
            <a:lvl1pPr indent="0" lvl="0" marL="0"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2800"/>
              <a:buFont typeface="Helvetica Neue"/>
              <a:buNone/>
              <a:defRPr b="0" i="0" sz="2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7" name="Google Shape;7;p223"/>
          <p:cNvSpPr txBox="1"/>
          <p:nvPr>
            <p:ph type="title"/>
          </p:nvPr>
        </p:nvSpPr>
        <p:spPr>
          <a:xfrm>
            <a:off x="1218564" y="184149"/>
            <a:ext cx="21934171" cy="3016251"/>
          </a:xfrm>
          <a:prstGeom prst="rect">
            <a:avLst/>
          </a:prstGeom>
          <a:noFill/>
          <a:ln>
            <a:noFill/>
          </a:ln>
        </p:spPr>
        <p:txBody>
          <a:bodyPr anchorCtr="0" anchor="ctr" bIns="91400" lIns="91400" spcFirstLastPara="1" rIns="91400" wrap="square" tIns="91400">
            <a:normAutofit/>
          </a:bodyPr>
          <a:lstStyle>
            <a:lvl1pPr lvl="0" marR="0" rtl="0" algn="l">
              <a:lnSpc>
                <a:spcPct val="90000"/>
              </a:lnSpc>
              <a:spcBef>
                <a:spcPts val="0"/>
              </a:spcBef>
              <a:spcAft>
                <a:spcPts val="0"/>
              </a:spcAft>
              <a:buClr>
                <a:srgbClr val="445469"/>
              </a:buClr>
              <a:buSzPts val="6000"/>
              <a:buFont typeface="Helvetica Neue"/>
              <a:buNone/>
              <a:defRPr b="0" i="0" sz="6000" u="none" cap="none" strike="noStrike">
                <a:solidFill>
                  <a:srgbClr val="445469"/>
                </a:solidFill>
                <a:latin typeface="Helvetica Neue"/>
                <a:ea typeface="Helvetica Neue"/>
                <a:cs typeface="Helvetica Neue"/>
                <a:sym typeface="Helvetica Neue"/>
              </a:defRPr>
            </a:lvl1pPr>
            <a:lvl2pPr lvl="1" marR="0" rtl="0" algn="l">
              <a:lnSpc>
                <a:spcPct val="90000"/>
              </a:lnSpc>
              <a:spcBef>
                <a:spcPts val="0"/>
              </a:spcBef>
              <a:spcAft>
                <a:spcPts val="0"/>
              </a:spcAft>
              <a:buClr>
                <a:srgbClr val="445469"/>
              </a:buClr>
              <a:buSzPts val="6000"/>
              <a:buFont typeface="Helvetica Neue"/>
              <a:buNone/>
              <a:defRPr b="0" i="0" sz="6000" u="none" cap="none" strike="noStrike">
                <a:solidFill>
                  <a:srgbClr val="445469"/>
                </a:solidFill>
                <a:latin typeface="Helvetica Neue"/>
                <a:ea typeface="Helvetica Neue"/>
                <a:cs typeface="Helvetica Neue"/>
                <a:sym typeface="Helvetica Neue"/>
              </a:defRPr>
            </a:lvl2pPr>
            <a:lvl3pPr lvl="2" marR="0" rtl="0" algn="l">
              <a:lnSpc>
                <a:spcPct val="90000"/>
              </a:lnSpc>
              <a:spcBef>
                <a:spcPts val="0"/>
              </a:spcBef>
              <a:spcAft>
                <a:spcPts val="0"/>
              </a:spcAft>
              <a:buClr>
                <a:srgbClr val="445469"/>
              </a:buClr>
              <a:buSzPts val="6000"/>
              <a:buFont typeface="Helvetica Neue"/>
              <a:buNone/>
              <a:defRPr b="0" i="0" sz="6000" u="none" cap="none" strike="noStrike">
                <a:solidFill>
                  <a:srgbClr val="445469"/>
                </a:solidFill>
                <a:latin typeface="Helvetica Neue"/>
                <a:ea typeface="Helvetica Neue"/>
                <a:cs typeface="Helvetica Neue"/>
                <a:sym typeface="Helvetica Neue"/>
              </a:defRPr>
            </a:lvl3pPr>
            <a:lvl4pPr lvl="3" marR="0" rtl="0" algn="l">
              <a:lnSpc>
                <a:spcPct val="90000"/>
              </a:lnSpc>
              <a:spcBef>
                <a:spcPts val="0"/>
              </a:spcBef>
              <a:spcAft>
                <a:spcPts val="0"/>
              </a:spcAft>
              <a:buClr>
                <a:srgbClr val="445469"/>
              </a:buClr>
              <a:buSzPts val="6000"/>
              <a:buFont typeface="Helvetica Neue"/>
              <a:buNone/>
              <a:defRPr b="0" i="0" sz="6000" u="none" cap="none" strike="noStrike">
                <a:solidFill>
                  <a:srgbClr val="445469"/>
                </a:solidFill>
                <a:latin typeface="Helvetica Neue"/>
                <a:ea typeface="Helvetica Neue"/>
                <a:cs typeface="Helvetica Neue"/>
                <a:sym typeface="Helvetica Neue"/>
              </a:defRPr>
            </a:lvl4pPr>
            <a:lvl5pPr lvl="4" marR="0" rtl="0" algn="l">
              <a:lnSpc>
                <a:spcPct val="90000"/>
              </a:lnSpc>
              <a:spcBef>
                <a:spcPts val="0"/>
              </a:spcBef>
              <a:spcAft>
                <a:spcPts val="0"/>
              </a:spcAft>
              <a:buClr>
                <a:srgbClr val="445469"/>
              </a:buClr>
              <a:buSzPts val="6000"/>
              <a:buFont typeface="Helvetica Neue"/>
              <a:buNone/>
              <a:defRPr b="0" i="0" sz="6000" u="none" cap="none" strike="noStrike">
                <a:solidFill>
                  <a:srgbClr val="445469"/>
                </a:solidFill>
                <a:latin typeface="Helvetica Neue"/>
                <a:ea typeface="Helvetica Neue"/>
                <a:cs typeface="Helvetica Neue"/>
                <a:sym typeface="Helvetica Neue"/>
              </a:defRPr>
            </a:lvl5pPr>
            <a:lvl6pPr lvl="5" marR="0" rtl="0" algn="l">
              <a:lnSpc>
                <a:spcPct val="90000"/>
              </a:lnSpc>
              <a:spcBef>
                <a:spcPts val="0"/>
              </a:spcBef>
              <a:spcAft>
                <a:spcPts val="0"/>
              </a:spcAft>
              <a:buClr>
                <a:srgbClr val="445469"/>
              </a:buClr>
              <a:buSzPts val="6000"/>
              <a:buFont typeface="Helvetica Neue"/>
              <a:buNone/>
              <a:defRPr b="0" i="0" sz="6000" u="none" cap="none" strike="noStrike">
                <a:solidFill>
                  <a:srgbClr val="445469"/>
                </a:solidFill>
                <a:latin typeface="Helvetica Neue"/>
                <a:ea typeface="Helvetica Neue"/>
                <a:cs typeface="Helvetica Neue"/>
                <a:sym typeface="Helvetica Neue"/>
              </a:defRPr>
            </a:lvl6pPr>
            <a:lvl7pPr lvl="6" marR="0" rtl="0" algn="l">
              <a:lnSpc>
                <a:spcPct val="90000"/>
              </a:lnSpc>
              <a:spcBef>
                <a:spcPts val="0"/>
              </a:spcBef>
              <a:spcAft>
                <a:spcPts val="0"/>
              </a:spcAft>
              <a:buClr>
                <a:srgbClr val="445469"/>
              </a:buClr>
              <a:buSzPts val="6000"/>
              <a:buFont typeface="Helvetica Neue"/>
              <a:buNone/>
              <a:defRPr b="0" i="0" sz="6000" u="none" cap="none" strike="noStrike">
                <a:solidFill>
                  <a:srgbClr val="445469"/>
                </a:solidFill>
                <a:latin typeface="Helvetica Neue"/>
                <a:ea typeface="Helvetica Neue"/>
                <a:cs typeface="Helvetica Neue"/>
                <a:sym typeface="Helvetica Neue"/>
              </a:defRPr>
            </a:lvl7pPr>
            <a:lvl8pPr lvl="7" marR="0" rtl="0" algn="l">
              <a:lnSpc>
                <a:spcPct val="90000"/>
              </a:lnSpc>
              <a:spcBef>
                <a:spcPts val="0"/>
              </a:spcBef>
              <a:spcAft>
                <a:spcPts val="0"/>
              </a:spcAft>
              <a:buClr>
                <a:srgbClr val="445469"/>
              </a:buClr>
              <a:buSzPts val="6000"/>
              <a:buFont typeface="Helvetica Neue"/>
              <a:buNone/>
              <a:defRPr b="0" i="0" sz="6000" u="none" cap="none" strike="noStrike">
                <a:solidFill>
                  <a:srgbClr val="445469"/>
                </a:solidFill>
                <a:latin typeface="Helvetica Neue"/>
                <a:ea typeface="Helvetica Neue"/>
                <a:cs typeface="Helvetica Neue"/>
                <a:sym typeface="Helvetica Neue"/>
              </a:defRPr>
            </a:lvl8pPr>
            <a:lvl9pPr lvl="8" marR="0" rtl="0" algn="l">
              <a:lnSpc>
                <a:spcPct val="90000"/>
              </a:lnSpc>
              <a:spcBef>
                <a:spcPts val="0"/>
              </a:spcBef>
              <a:spcAft>
                <a:spcPts val="0"/>
              </a:spcAft>
              <a:buClr>
                <a:srgbClr val="445469"/>
              </a:buClr>
              <a:buSzPts val="6000"/>
              <a:buFont typeface="Helvetica Neue"/>
              <a:buNone/>
              <a:defRPr b="0" i="0" sz="6000" u="none" cap="none" strike="noStrike">
                <a:solidFill>
                  <a:srgbClr val="445469"/>
                </a:solidFill>
                <a:latin typeface="Helvetica Neue"/>
                <a:ea typeface="Helvetica Neue"/>
                <a:cs typeface="Helvetica Neue"/>
                <a:sym typeface="Helvetica Neue"/>
              </a:defRPr>
            </a:lvl9pPr>
          </a:lstStyle>
          <a:p/>
        </p:txBody>
      </p:sp>
      <p:sp>
        <p:nvSpPr>
          <p:cNvPr id="8" name="Google Shape;8;p223"/>
          <p:cNvSpPr txBox="1"/>
          <p:nvPr>
            <p:ph idx="1" type="body"/>
          </p:nvPr>
        </p:nvSpPr>
        <p:spPr>
          <a:xfrm>
            <a:off x="1218564" y="3200400"/>
            <a:ext cx="21934171" cy="10515600"/>
          </a:xfrm>
          <a:prstGeom prst="rect">
            <a:avLst/>
          </a:prstGeom>
          <a:noFill/>
          <a:ln>
            <a:noFill/>
          </a:ln>
        </p:spPr>
        <p:txBody>
          <a:bodyPr anchorCtr="0" anchor="t" bIns="91400" lIns="91400" spcFirstLastPara="1" rIns="91400" wrap="square" tIns="91400">
            <a:normAutofit/>
          </a:bodyPr>
          <a:lstStyle>
            <a:lvl1pPr indent="-533400" lvl="0" marL="457200" marR="0" rtl="0" algn="l">
              <a:lnSpc>
                <a:spcPct val="90000"/>
              </a:lnSpc>
              <a:spcBef>
                <a:spcPts val="2000"/>
              </a:spcBef>
              <a:spcAft>
                <a:spcPts val="0"/>
              </a:spcAft>
              <a:buClr>
                <a:srgbClr val="445469"/>
              </a:buClr>
              <a:buSzPts val="4800"/>
              <a:buFont typeface="Arial"/>
              <a:buChar char="•"/>
              <a:defRPr b="0" i="0" sz="4800" u="none" cap="none" strike="noStrike">
                <a:solidFill>
                  <a:srgbClr val="445469"/>
                </a:solidFill>
                <a:latin typeface="Helvetica Neue"/>
                <a:ea typeface="Helvetica Neue"/>
                <a:cs typeface="Helvetica Neue"/>
                <a:sym typeface="Helvetica Neue"/>
              </a:defRPr>
            </a:lvl1pPr>
            <a:lvl2pPr indent="-533400" lvl="1" marL="914400" marR="0" rtl="0" algn="l">
              <a:lnSpc>
                <a:spcPct val="90000"/>
              </a:lnSpc>
              <a:spcBef>
                <a:spcPts val="2000"/>
              </a:spcBef>
              <a:spcAft>
                <a:spcPts val="0"/>
              </a:spcAft>
              <a:buClr>
                <a:srgbClr val="445469"/>
              </a:buClr>
              <a:buSzPts val="4800"/>
              <a:buFont typeface="Arial"/>
              <a:buChar char="•"/>
              <a:defRPr b="0" i="0" sz="4800" u="none" cap="none" strike="noStrike">
                <a:solidFill>
                  <a:srgbClr val="445469"/>
                </a:solidFill>
                <a:latin typeface="Helvetica Neue"/>
                <a:ea typeface="Helvetica Neue"/>
                <a:cs typeface="Helvetica Neue"/>
                <a:sym typeface="Helvetica Neue"/>
              </a:defRPr>
            </a:lvl2pPr>
            <a:lvl3pPr indent="-533400" lvl="2" marL="1371600" marR="0" rtl="0" algn="l">
              <a:lnSpc>
                <a:spcPct val="90000"/>
              </a:lnSpc>
              <a:spcBef>
                <a:spcPts val="2000"/>
              </a:spcBef>
              <a:spcAft>
                <a:spcPts val="0"/>
              </a:spcAft>
              <a:buClr>
                <a:srgbClr val="445469"/>
              </a:buClr>
              <a:buSzPts val="4800"/>
              <a:buFont typeface="Arial"/>
              <a:buChar char="•"/>
              <a:defRPr b="0" i="0" sz="4800" u="none" cap="none" strike="noStrike">
                <a:solidFill>
                  <a:srgbClr val="445469"/>
                </a:solidFill>
                <a:latin typeface="Helvetica Neue"/>
                <a:ea typeface="Helvetica Neue"/>
                <a:cs typeface="Helvetica Neue"/>
                <a:sym typeface="Helvetica Neue"/>
              </a:defRPr>
            </a:lvl3pPr>
            <a:lvl4pPr indent="-533400" lvl="3" marL="1828800" marR="0" rtl="0" algn="l">
              <a:lnSpc>
                <a:spcPct val="90000"/>
              </a:lnSpc>
              <a:spcBef>
                <a:spcPts val="2000"/>
              </a:spcBef>
              <a:spcAft>
                <a:spcPts val="0"/>
              </a:spcAft>
              <a:buClr>
                <a:srgbClr val="445469"/>
              </a:buClr>
              <a:buSzPts val="4800"/>
              <a:buFont typeface="Arial"/>
              <a:buChar char="•"/>
              <a:defRPr b="0" i="0" sz="4800" u="none" cap="none" strike="noStrike">
                <a:solidFill>
                  <a:srgbClr val="445469"/>
                </a:solidFill>
                <a:latin typeface="Helvetica Neue"/>
                <a:ea typeface="Helvetica Neue"/>
                <a:cs typeface="Helvetica Neue"/>
                <a:sym typeface="Helvetica Neue"/>
              </a:defRPr>
            </a:lvl4pPr>
            <a:lvl5pPr indent="-533400" lvl="4" marL="2286000" marR="0" rtl="0" algn="l">
              <a:lnSpc>
                <a:spcPct val="90000"/>
              </a:lnSpc>
              <a:spcBef>
                <a:spcPts val="2000"/>
              </a:spcBef>
              <a:spcAft>
                <a:spcPts val="0"/>
              </a:spcAft>
              <a:buClr>
                <a:srgbClr val="445469"/>
              </a:buClr>
              <a:buSzPts val="4800"/>
              <a:buFont typeface="Arial"/>
              <a:buChar char="•"/>
              <a:defRPr b="0" i="0" sz="4800" u="none" cap="none" strike="noStrike">
                <a:solidFill>
                  <a:srgbClr val="445469"/>
                </a:solidFill>
                <a:latin typeface="Helvetica Neue"/>
                <a:ea typeface="Helvetica Neue"/>
                <a:cs typeface="Helvetica Neue"/>
                <a:sym typeface="Helvetica Neue"/>
              </a:defRPr>
            </a:lvl5pPr>
            <a:lvl6pPr indent="-533400" lvl="5" marL="2743200" marR="0" rtl="0" algn="l">
              <a:lnSpc>
                <a:spcPct val="90000"/>
              </a:lnSpc>
              <a:spcBef>
                <a:spcPts val="2000"/>
              </a:spcBef>
              <a:spcAft>
                <a:spcPts val="0"/>
              </a:spcAft>
              <a:buClr>
                <a:srgbClr val="445469"/>
              </a:buClr>
              <a:buSzPts val="4800"/>
              <a:buFont typeface="Arial"/>
              <a:buChar char="•"/>
              <a:defRPr b="0" i="0" sz="4800" u="none" cap="none" strike="noStrike">
                <a:solidFill>
                  <a:srgbClr val="445469"/>
                </a:solidFill>
                <a:latin typeface="Helvetica Neue"/>
                <a:ea typeface="Helvetica Neue"/>
                <a:cs typeface="Helvetica Neue"/>
                <a:sym typeface="Helvetica Neue"/>
              </a:defRPr>
            </a:lvl6pPr>
            <a:lvl7pPr indent="-533400" lvl="6" marL="3200400" marR="0" rtl="0" algn="l">
              <a:lnSpc>
                <a:spcPct val="90000"/>
              </a:lnSpc>
              <a:spcBef>
                <a:spcPts val="2000"/>
              </a:spcBef>
              <a:spcAft>
                <a:spcPts val="0"/>
              </a:spcAft>
              <a:buClr>
                <a:srgbClr val="445469"/>
              </a:buClr>
              <a:buSzPts val="4800"/>
              <a:buFont typeface="Arial"/>
              <a:buChar char="•"/>
              <a:defRPr b="0" i="0" sz="4800" u="none" cap="none" strike="noStrike">
                <a:solidFill>
                  <a:srgbClr val="445469"/>
                </a:solidFill>
                <a:latin typeface="Helvetica Neue"/>
                <a:ea typeface="Helvetica Neue"/>
                <a:cs typeface="Helvetica Neue"/>
                <a:sym typeface="Helvetica Neue"/>
              </a:defRPr>
            </a:lvl7pPr>
            <a:lvl8pPr indent="-533400" lvl="7" marL="3657600" marR="0" rtl="0" algn="l">
              <a:lnSpc>
                <a:spcPct val="90000"/>
              </a:lnSpc>
              <a:spcBef>
                <a:spcPts val="2000"/>
              </a:spcBef>
              <a:spcAft>
                <a:spcPts val="0"/>
              </a:spcAft>
              <a:buClr>
                <a:srgbClr val="445469"/>
              </a:buClr>
              <a:buSzPts val="4800"/>
              <a:buFont typeface="Arial"/>
              <a:buChar char="•"/>
              <a:defRPr b="0" i="0" sz="4800" u="none" cap="none" strike="noStrike">
                <a:solidFill>
                  <a:srgbClr val="445469"/>
                </a:solidFill>
                <a:latin typeface="Helvetica Neue"/>
                <a:ea typeface="Helvetica Neue"/>
                <a:cs typeface="Helvetica Neue"/>
                <a:sym typeface="Helvetica Neue"/>
              </a:defRPr>
            </a:lvl8pPr>
            <a:lvl9pPr indent="-533400" lvl="8" marL="4114800" marR="0" rtl="0" algn="l">
              <a:lnSpc>
                <a:spcPct val="90000"/>
              </a:lnSpc>
              <a:spcBef>
                <a:spcPts val="2000"/>
              </a:spcBef>
              <a:spcAft>
                <a:spcPts val="0"/>
              </a:spcAft>
              <a:buClr>
                <a:srgbClr val="445469"/>
              </a:buClr>
              <a:buSzPts val="4800"/>
              <a:buFont typeface="Arial"/>
              <a:buChar char="•"/>
              <a:defRPr b="0" i="0" sz="4800" u="none" cap="none" strike="noStrike">
                <a:solidFill>
                  <a:srgbClr val="445469"/>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vmlDrawing" Target="../drawings/vmlDrawing1.vml"/><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oleObject" Target="../embeddings/oleObject1.bin"/><Relationship Id="rId7" Type="http://schemas.openxmlformats.org/officeDocument/2006/relationships/oleObject" Target="../embeddings/oleObject1.bin"/><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vmlDrawing" Target="../drawings/vmlDrawing5.vml"/><Relationship Id="rId4" Type="http://schemas.openxmlformats.org/officeDocument/2006/relationships/oleObject" Target="../embeddings/oleObject5.bin"/><Relationship Id="rId5" Type="http://schemas.openxmlformats.org/officeDocument/2006/relationships/oleObject" Target="../embeddings/oleObject5.bin"/><Relationship Id="rId6" Type="http://schemas.openxmlformats.org/officeDocument/2006/relationships/image" Target="../media/image15.png"/><Relationship Id="rId7" Type="http://schemas.openxmlformats.org/officeDocument/2006/relationships/image" Target="../media/image28.jpg"/><Relationship Id="rId8"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vmlDrawing" Target="../drawings/vmlDrawing6.vml"/><Relationship Id="rId4" Type="http://schemas.openxmlformats.org/officeDocument/2006/relationships/oleObject" Target="../embeddings/oleObject6.bin"/><Relationship Id="rId5" Type="http://schemas.openxmlformats.org/officeDocument/2006/relationships/oleObject" Target="../embeddings/oleObject6.bin"/><Relationship Id="rId6" Type="http://schemas.openxmlformats.org/officeDocument/2006/relationships/image" Target="../media/image15.png"/><Relationship Id="rId7" Type="http://schemas.openxmlformats.org/officeDocument/2006/relationships/image" Target="../media/image32.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vmlDrawing" Target="../drawings/vmlDrawing7.vml"/><Relationship Id="rId4" Type="http://schemas.openxmlformats.org/officeDocument/2006/relationships/oleObject" Target="../embeddings/oleObject7.bin"/><Relationship Id="rId5" Type="http://schemas.openxmlformats.org/officeDocument/2006/relationships/oleObject" Target="../embeddings/oleObject7.bin"/><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35.png"/><Relationship Id="rId5" Type="http://schemas.openxmlformats.org/officeDocument/2006/relationships/image" Target="../media/image16.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vmlDrawing" Target="../drawings/vmlDrawing8.vml"/><Relationship Id="rId4" Type="http://schemas.openxmlformats.org/officeDocument/2006/relationships/oleObject" Target="../embeddings/oleObject8.bin"/><Relationship Id="rId5" Type="http://schemas.openxmlformats.org/officeDocument/2006/relationships/oleObject" Target="../embeddings/oleObject8.bin"/><Relationship Id="rId6" Type="http://schemas.openxmlformats.org/officeDocument/2006/relationships/image" Target="../media/image15.png"/><Relationship Id="rId7"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9.jp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vmlDrawing" Target="../drawings/vmlDrawing2.vml"/><Relationship Id="rId4" Type="http://schemas.openxmlformats.org/officeDocument/2006/relationships/oleObject" Target="../embeddings/oleObject2.bin"/><Relationship Id="rId9" Type="http://schemas.openxmlformats.org/officeDocument/2006/relationships/image" Target="../media/image22.png"/><Relationship Id="rId5" Type="http://schemas.openxmlformats.org/officeDocument/2006/relationships/oleObject" Target="../embeddings/oleObject2.bin"/><Relationship Id="rId6" Type="http://schemas.openxmlformats.org/officeDocument/2006/relationships/image" Target="../media/image15.png"/><Relationship Id="rId7" Type="http://schemas.openxmlformats.org/officeDocument/2006/relationships/image" Target="../media/image23.png"/><Relationship Id="rId8"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vmlDrawing" Target="../drawings/vmlDrawing4.vml"/><Relationship Id="rId4" Type="http://schemas.openxmlformats.org/officeDocument/2006/relationships/oleObject" Target="../embeddings/oleObject4.bin"/><Relationship Id="rId5" Type="http://schemas.openxmlformats.org/officeDocument/2006/relationships/oleObject" Target="../embeddings/oleObject4.bin"/><Relationship Id="rId6" Type="http://schemas.openxmlformats.org/officeDocument/2006/relationships/image" Target="../media/image15.png"/><Relationship Id="rId7" Type="http://schemas.openxmlformats.org/officeDocument/2006/relationships/image" Target="../media/image6.jp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 name="Shape 15"/>
        <p:cNvGrpSpPr/>
        <p:nvPr/>
      </p:nvGrpSpPr>
      <p:grpSpPr>
        <a:xfrm>
          <a:off x="0" y="0"/>
          <a:ext cx="0" cy="0"/>
          <a:chOff x="0" y="0"/>
          <a:chExt cx="0" cy="0"/>
        </a:xfrm>
      </p:grpSpPr>
      <p:sp>
        <p:nvSpPr>
          <p:cNvPr id="16" name="Google Shape;16;p1"/>
          <p:cNvSpPr/>
          <p:nvPr/>
        </p:nvSpPr>
        <p:spPr>
          <a:xfrm>
            <a:off x="6347" y="-7406"/>
            <a:ext cx="24364955" cy="8072993"/>
          </a:xfrm>
          <a:prstGeom prst="rect">
            <a:avLst/>
          </a:prstGeom>
          <a:gradFill>
            <a:gsLst>
              <a:gs pos="0">
                <a:srgbClr val="074065">
                  <a:alpha val="80000"/>
                </a:srgbClr>
              </a:gs>
              <a:gs pos="100000">
                <a:srgbClr val="0E80C9">
                  <a:alpha val="80000"/>
                </a:srgbClr>
              </a:gs>
            </a:gsLst>
            <a:lin ang="16200000" scaled="0"/>
          </a:grad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rgbClr val="FFFFFF"/>
              </a:solidFill>
              <a:latin typeface="Lato Light"/>
              <a:ea typeface="Lato Light"/>
              <a:cs typeface="Lato Light"/>
              <a:sym typeface="Lato Light"/>
            </a:endParaRPr>
          </a:p>
        </p:txBody>
      </p:sp>
      <p:pic>
        <p:nvPicPr>
          <p:cNvPr descr="Logos-UTN.BA-cs6-fondo-blanco.png" id="17" name="Google Shape;17;p1"/>
          <p:cNvPicPr preferRelativeResize="0"/>
          <p:nvPr/>
        </p:nvPicPr>
        <p:blipFill rotWithShape="1">
          <a:blip r:embed="rId4">
            <a:alphaModFix/>
          </a:blip>
          <a:srcRect b="0" l="0" r="0" t="0"/>
          <a:stretch/>
        </p:blipFill>
        <p:spPr>
          <a:xfrm>
            <a:off x="866866" y="8637439"/>
            <a:ext cx="6380825" cy="3589214"/>
          </a:xfrm>
          <a:prstGeom prst="rect">
            <a:avLst/>
          </a:prstGeom>
          <a:noFill/>
          <a:ln>
            <a:noFill/>
          </a:ln>
        </p:spPr>
      </p:pic>
      <p:sp>
        <p:nvSpPr>
          <p:cNvPr id="18" name="Google Shape;18;p1"/>
          <p:cNvSpPr txBox="1"/>
          <p:nvPr/>
        </p:nvSpPr>
        <p:spPr>
          <a:xfrm>
            <a:off x="22238811" y="12798506"/>
            <a:ext cx="2132489"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- 2023 -</a:t>
            </a:r>
            <a:endParaRPr b="0" i="0" sz="3600" u="none" cap="none" strike="noStrike">
              <a:solidFill>
                <a:srgbClr val="000000"/>
              </a:solidFill>
              <a:latin typeface="Arial"/>
              <a:ea typeface="Arial"/>
              <a:cs typeface="Arial"/>
              <a:sym typeface="Arial"/>
            </a:endParaRPr>
          </a:p>
        </p:txBody>
      </p:sp>
      <p:sp>
        <p:nvSpPr>
          <p:cNvPr descr="Resultado de imagen para analisis de sistemas" id="19" name="Google Shape;19;p1"/>
          <p:cNvSpPr/>
          <p:nvPr/>
        </p:nvSpPr>
        <p:spPr>
          <a:xfrm>
            <a:off x="161842" y="-140816"/>
            <a:ext cx="304641" cy="304643"/>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0"/>
              </a:spcBef>
              <a:spcAft>
                <a:spcPts val="0"/>
              </a:spcAft>
              <a:buClr>
                <a:srgbClr val="000000"/>
              </a:buClr>
              <a:buSzPts val="1799"/>
              <a:buFont typeface="Arial"/>
              <a:buNone/>
            </a:pPr>
            <a:r>
              <a:t/>
            </a:r>
            <a:endParaRPr b="0" i="0" sz="1799" u="none" cap="none" strike="noStrike">
              <a:solidFill>
                <a:srgbClr val="000000"/>
              </a:solidFill>
              <a:latin typeface="Arial"/>
              <a:ea typeface="Arial"/>
              <a:cs typeface="Arial"/>
              <a:sym typeface="Arial"/>
            </a:endParaRPr>
          </a:p>
        </p:txBody>
      </p:sp>
      <p:sp>
        <p:nvSpPr>
          <p:cNvPr descr="Resultado de imagen para analisis de sistemas" id="20" name="Google Shape;20;p1"/>
          <p:cNvSpPr/>
          <p:nvPr/>
        </p:nvSpPr>
        <p:spPr>
          <a:xfrm>
            <a:off x="161842" y="-140816"/>
            <a:ext cx="304641" cy="304643"/>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0"/>
              </a:spcBef>
              <a:spcAft>
                <a:spcPts val="0"/>
              </a:spcAft>
              <a:buClr>
                <a:srgbClr val="000000"/>
              </a:buClr>
              <a:buSzPts val="1799"/>
              <a:buFont typeface="Arial"/>
              <a:buNone/>
            </a:pPr>
            <a:r>
              <a:t/>
            </a:r>
            <a:endParaRPr b="0" i="0" sz="1799" u="none" cap="none" strike="noStrike">
              <a:solidFill>
                <a:srgbClr val="000000"/>
              </a:solidFill>
              <a:latin typeface="Arial"/>
              <a:ea typeface="Arial"/>
              <a:cs typeface="Arial"/>
              <a:sym typeface="Arial"/>
            </a:endParaRPr>
          </a:p>
        </p:txBody>
      </p:sp>
      <p:sp>
        <p:nvSpPr>
          <p:cNvPr descr="Resultado de imagen para analisis de sistemas" id="21" name="Google Shape;21;p1"/>
          <p:cNvSpPr/>
          <p:nvPr/>
        </p:nvSpPr>
        <p:spPr>
          <a:xfrm>
            <a:off x="161842" y="-140816"/>
            <a:ext cx="304641" cy="304643"/>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0"/>
              </a:spcBef>
              <a:spcAft>
                <a:spcPts val="0"/>
              </a:spcAft>
              <a:buClr>
                <a:srgbClr val="000000"/>
              </a:buClr>
              <a:buSzPts val="1799"/>
              <a:buFont typeface="Arial"/>
              <a:buNone/>
            </a:pPr>
            <a:r>
              <a:t/>
            </a:r>
            <a:endParaRPr b="0" i="0" sz="1799" u="none" cap="none" strike="noStrike">
              <a:solidFill>
                <a:srgbClr val="000000"/>
              </a:solidFill>
              <a:latin typeface="Arial"/>
              <a:ea typeface="Arial"/>
              <a:cs typeface="Arial"/>
              <a:sym typeface="Arial"/>
            </a:endParaRPr>
          </a:p>
        </p:txBody>
      </p:sp>
      <p:pic>
        <p:nvPicPr>
          <p:cNvPr descr="Logotipo&#10;&#10;Descripción generada automáticamente con confianza media" id="22" name="Google Shape;22;p1"/>
          <p:cNvPicPr preferRelativeResize="0"/>
          <p:nvPr/>
        </p:nvPicPr>
        <p:blipFill rotWithShape="1">
          <a:blip r:embed="rId5">
            <a:alphaModFix/>
          </a:blip>
          <a:srcRect b="0" l="0" r="0" t="0"/>
          <a:stretch/>
        </p:blipFill>
        <p:spPr>
          <a:xfrm>
            <a:off x="8741174" y="8198997"/>
            <a:ext cx="5019558" cy="5019558"/>
          </a:xfrm>
          <a:prstGeom prst="rect">
            <a:avLst/>
          </a:prstGeom>
          <a:noFill/>
          <a:ln>
            <a:noFill/>
          </a:ln>
        </p:spPr>
      </p:pic>
      <p:graphicFrame>
        <p:nvGraphicFramePr>
          <p:cNvPr id="23" name="Google Shape;23;p1"/>
          <p:cNvGraphicFramePr/>
          <p:nvPr/>
        </p:nvGraphicFramePr>
        <p:xfrm>
          <a:off x="2779498" y="1593259"/>
          <a:ext cx="4217198" cy="4023156"/>
        </p:xfrm>
        <a:graphic>
          <a:graphicData uri="http://schemas.openxmlformats.org/presentationml/2006/ole">
            <mc:AlternateContent>
              <mc:Choice Requires="v">
                <p:oleObj r:id="rId6" imgH="4023156" imgW="4217198" progId="Paint.Picture" spid="_x0000_s1">
                  <p:embed/>
                </p:oleObj>
              </mc:Choice>
              <mc:Fallback>
                <p:oleObj r:id="rId7" imgH="4023156" imgW="4217198" progId="Paint.Picture">
                  <p:embed/>
                  <p:pic>
                    <p:nvPicPr>
                      <p:cNvPr id="23" name="Google Shape;23;p1"/>
                      <p:cNvPicPr preferRelativeResize="0"/>
                      <p:nvPr/>
                    </p:nvPicPr>
                    <p:blipFill rotWithShape="1">
                      <a:blip r:embed="rId8">
                        <a:alphaModFix/>
                      </a:blip>
                      <a:srcRect b="0" l="0" r="0" t="0"/>
                      <a:stretch/>
                    </p:blipFill>
                    <p:spPr>
                      <a:xfrm>
                        <a:off x="2779498" y="1593259"/>
                        <a:ext cx="4217198" cy="4023156"/>
                      </a:xfrm>
                      <a:prstGeom prst="rect">
                        <a:avLst/>
                      </a:prstGeom>
                      <a:noFill/>
                      <a:ln>
                        <a:noFill/>
                      </a:ln>
                    </p:spPr>
                  </p:pic>
                </p:oleObj>
              </mc:Fallback>
            </mc:AlternateContent>
          </a:graphicData>
        </a:graphic>
      </p:graphicFrame>
      <p:sp>
        <p:nvSpPr>
          <p:cNvPr id="24" name="Google Shape;24;p1"/>
          <p:cNvSpPr txBox="1"/>
          <p:nvPr/>
        </p:nvSpPr>
        <p:spPr>
          <a:xfrm>
            <a:off x="9442450" y="2675929"/>
            <a:ext cx="14020800" cy="20934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FFFFFF"/>
                </a:solidFill>
                <a:latin typeface="Lato Black"/>
                <a:ea typeface="Lato Black"/>
                <a:cs typeface="Lato Black"/>
                <a:sym typeface="Lato Black"/>
              </a:rPr>
              <a:t>SISTEMAS Y PROCESOS DE NEGOCIOS</a:t>
            </a:r>
            <a:endParaRPr b="0" i="0" sz="6000" u="none" cap="none" strike="noStrike">
              <a:solidFill>
                <a:srgbClr val="FFFFFF"/>
              </a:solidFill>
              <a:latin typeface="Lato Black"/>
              <a:ea typeface="Lato Black"/>
              <a:cs typeface="Lato Black"/>
              <a:sym typeface="Lato Black"/>
            </a:endParaRPr>
          </a:p>
          <a:p>
            <a:pPr indent="0" lvl="0" marL="0" marR="0" rtl="0" algn="ctr">
              <a:lnSpc>
                <a:spcPct val="100000"/>
              </a:lnSpc>
              <a:spcBef>
                <a:spcPts val="0"/>
              </a:spcBef>
              <a:spcAft>
                <a:spcPts val="0"/>
              </a:spcAft>
              <a:buClr>
                <a:srgbClr val="000000"/>
              </a:buClr>
              <a:buSzPts val="6000"/>
              <a:buFont typeface="Arial"/>
              <a:buNone/>
            </a:pPr>
            <a:r>
              <a:rPr b="0" i="0" lang="en-US" sz="6000" u="none" cap="none" strike="noStrike">
                <a:solidFill>
                  <a:srgbClr val="FFFFFF"/>
                </a:solidFill>
                <a:latin typeface="Lato Black"/>
                <a:ea typeface="Lato Black"/>
                <a:cs typeface="Lato Black"/>
                <a:sym typeface="Lato Black"/>
              </a:rPr>
              <a:t>CICLO LECTIVO 2023</a:t>
            </a:r>
            <a:endParaRPr b="0" i="0" sz="6000" u="none" cap="none" strike="noStrike">
              <a:solidFill>
                <a:srgbClr val="000000"/>
              </a:solidFill>
              <a:latin typeface="Arial"/>
              <a:ea typeface="Arial"/>
              <a:cs typeface="Arial"/>
              <a:sym typeface="Arial"/>
            </a:endParaRPr>
          </a:p>
        </p:txBody>
      </p:sp>
      <p:sp>
        <p:nvSpPr>
          <p:cNvPr id="25" name="Google Shape;25;p1"/>
          <p:cNvSpPr txBox="1"/>
          <p:nvPr/>
        </p:nvSpPr>
        <p:spPr>
          <a:xfrm>
            <a:off x="7350450" y="6781800"/>
            <a:ext cx="16785300" cy="1169700"/>
          </a:xfrm>
          <a:prstGeom prst="rect">
            <a:avLst/>
          </a:prstGeom>
          <a:noFill/>
          <a:ln>
            <a:noFill/>
          </a:ln>
        </p:spPr>
        <p:txBody>
          <a:bodyPr anchorCtr="0" anchor="ctr"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6000"/>
              <a:buFont typeface="Arial"/>
              <a:buNone/>
            </a:pPr>
            <a:r>
              <a:rPr lang="en-US" sz="6000">
                <a:solidFill>
                  <a:srgbClr val="FFFFFF"/>
                </a:solidFill>
                <a:latin typeface="Lato Black"/>
                <a:ea typeface="Lato Black"/>
                <a:cs typeface="Lato Black"/>
                <a:sym typeface="Lato Black"/>
              </a:rPr>
              <a:t>Procesos de Negocios</a:t>
            </a:r>
            <a:endParaRPr b="0" i="0" sz="6000" u="none" cap="none" strike="noStrike">
              <a:solidFill>
                <a:srgbClr val="FFFFFF"/>
              </a:solidFill>
              <a:latin typeface="Lato Black"/>
              <a:ea typeface="Lato Black"/>
              <a:cs typeface="Lato Black"/>
              <a:sym typeface="Lato Black"/>
            </a:endParaRPr>
          </a:p>
        </p:txBody>
      </p:sp>
      <p:grpSp>
        <p:nvGrpSpPr>
          <p:cNvPr id="26" name="Google Shape;26;p1"/>
          <p:cNvGrpSpPr/>
          <p:nvPr/>
        </p:nvGrpSpPr>
        <p:grpSpPr>
          <a:xfrm>
            <a:off x="8832850" y="990600"/>
            <a:ext cx="14935144" cy="5805008"/>
            <a:chOff x="0" y="0"/>
            <a:chExt cx="10432484" cy="3046129"/>
          </a:xfrm>
        </p:grpSpPr>
        <p:sp>
          <p:nvSpPr>
            <p:cNvPr id="27" name="Google Shape;27;p1"/>
            <p:cNvSpPr/>
            <p:nvPr/>
          </p:nvSpPr>
          <p:spPr>
            <a:xfrm>
              <a:off x="0" y="0"/>
              <a:ext cx="2024352" cy="1520964"/>
            </a:xfrm>
            <a:custGeom>
              <a:rect b="b" l="l" r="r" t="t"/>
              <a:pathLst>
                <a:path extrusionOk="0" h="21600" w="21600">
                  <a:moveTo>
                    <a:pt x="0" y="0"/>
                  </a:moveTo>
                  <a:lnTo>
                    <a:pt x="21600" y="0"/>
                  </a:lnTo>
                  <a:lnTo>
                    <a:pt x="18552" y="3048"/>
                  </a:lnTo>
                  <a:lnTo>
                    <a:pt x="2290" y="3048"/>
                  </a:lnTo>
                  <a:lnTo>
                    <a:pt x="2290" y="19310"/>
                  </a:lnTo>
                  <a:lnTo>
                    <a:pt x="0" y="21600"/>
                  </a:lnTo>
                  <a:close/>
                </a:path>
              </a:pathLst>
            </a:custGeom>
            <a:solidFill>
              <a:srgbClr val="FFFFFF"/>
            </a:solidFill>
            <a:ln>
              <a:noFill/>
            </a:ln>
            <a:effectLst>
              <a:outerShdw blurRad="38100" rotWithShape="0" dir="5400000" dist="23000">
                <a:srgbClr val="000000">
                  <a:alpha val="32159"/>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737572"/>
                </a:buClr>
                <a:buSzPts val="4000"/>
                <a:buFont typeface="Lato Light"/>
                <a:buNone/>
              </a:pPr>
              <a:r>
                <a:t/>
              </a:r>
              <a:endParaRPr b="0" i="0" sz="4000" u="none" cap="none" strike="noStrike">
                <a:solidFill>
                  <a:srgbClr val="737572"/>
                </a:solidFill>
                <a:latin typeface="Lato Light"/>
                <a:ea typeface="Lato Light"/>
                <a:cs typeface="Lato Light"/>
                <a:sym typeface="Lato Light"/>
              </a:endParaRPr>
            </a:p>
          </p:txBody>
        </p:sp>
        <p:sp>
          <p:nvSpPr>
            <p:cNvPr id="28" name="Google Shape;28;p1"/>
            <p:cNvSpPr/>
            <p:nvPr/>
          </p:nvSpPr>
          <p:spPr>
            <a:xfrm rot="10800000">
              <a:off x="8408132" y="1525165"/>
              <a:ext cx="2024352" cy="1520964"/>
            </a:xfrm>
            <a:custGeom>
              <a:rect b="b" l="l" r="r" t="t"/>
              <a:pathLst>
                <a:path extrusionOk="0" h="21600" w="21600">
                  <a:moveTo>
                    <a:pt x="0" y="0"/>
                  </a:moveTo>
                  <a:lnTo>
                    <a:pt x="21600" y="0"/>
                  </a:lnTo>
                  <a:lnTo>
                    <a:pt x="18552" y="3048"/>
                  </a:lnTo>
                  <a:lnTo>
                    <a:pt x="2290" y="3048"/>
                  </a:lnTo>
                  <a:lnTo>
                    <a:pt x="2290" y="19310"/>
                  </a:lnTo>
                  <a:lnTo>
                    <a:pt x="0" y="21600"/>
                  </a:lnTo>
                  <a:close/>
                </a:path>
              </a:pathLst>
            </a:custGeom>
            <a:solidFill>
              <a:srgbClr val="FFFFFF"/>
            </a:solidFill>
            <a:ln>
              <a:noFill/>
            </a:ln>
            <a:effectLst>
              <a:outerShdw blurRad="38100" rotWithShape="0" dir="5400000" dist="23000">
                <a:srgbClr val="000000">
                  <a:alpha val="32159"/>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737572"/>
                </a:buClr>
                <a:buSzPts val="4000"/>
                <a:buFont typeface="Lato Light"/>
                <a:buNone/>
              </a:pPr>
              <a:r>
                <a:t/>
              </a:r>
              <a:endParaRPr b="0" i="0" sz="4000" u="none" cap="none" strike="noStrike">
                <a:solidFill>
                  <a:srgbClr val="737572"/>
                </a:solidFill>
                <a:latin typeface="Lato Light"/>
                <a:ea typeface="Lato Light"/>
                <a:cs typeface="Lato Light"/>
                <a:sym typeface="Lato Ligh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30"/>
          <p:cNvSpPr/>
          <p:nvPr/>
        </p:nvSpPr>
        <p:spPr>
          <a:xfrm>
            <a:off x="7808106" y="2799219"/>
            <a:ext cx="8239954" cy="1880858"/>
          </a:xfrm>
          <a:prstGeom prst="roundRect">
            <a:avLst>
              <a:gd fmla="val 7260" name="adj"/>
            </a:avLst>
          </a:prstGeom>
          <a:solidFill>
            <a:srgbClr val="00B050"/>
          </a:solidFill>
          <a:ln cap="flat" cmpd="sng" w="9525">
            <a:solidFill>
              <a:srgbClr val="00B050"/>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PROCESOS ESTRATÉGICOS</a:t>
            </a:r>
            <a:endParaRPr b="1" i="0" sz="3600" u="none" cap="none" strike="noStrike">
              <a:solidFill>
                <a:srgbClr val="FFFFFF"/>
              </a:solidFill>
              <a:latin typeface="Helvetica Neue"/>
              <a:ea typeface="Helvetica Neue"/>
              <a:cs typeface="Helvetica Neue"/>
              <a:sym typeface="Helvetica Neue"/>
            </a:endParaRPr>
          </a:p>
        </p:txBody>
      </p:sp>
      <p:sp>
        <p:nvSpPr>
          <p:cNvPr id="223" name="Google Shape;223;p230"/>
          <p:cNvSpPr/>
          <p:nvPr/>
        </p:nvSpPr>
        <p:spPr>
          <a:xfrm>
            <a:off x="2277692" y="7437793"/>
            <a:ext cx="279329" cy="279401"/>
          </a:xfrm>
          <a:prstGeom prst="ellipse">
            <a:avLst/>
          </a:prstGeom>
          <a:solidFill>
            <a:schemeClr val="accent2"/>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224" name="Google Shape;224;p230"/>
          <p:cNvSpPr/>
          <p:nvPr/>
        </p:nvSpPr>
        <p:spPr>
          <a:xfrm>
            <a:off x="2277692" y="5629293"/>
            <a:ext cx="279329" cy="279401"/>
          </a:xfrm>
          <a:prstGeom prst="ellipse">
            <a:avLst/>
          </a:prstGeom>
          <a:solidFill>
            <a:schemeClr val="accent1"/>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225" name="Google Shape;225;p230"/>
          <p:cNvSpPr txBox="1"/>
          <p:nvPr/>
        </p:nvSpPr>
        <p:spPr>
          <a:xfrm>
            <a:off x="2896505" y="5401551"/>
            <a:ext cx="14230910" cy="1661913"/>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Conjuntos de actividades que se llevan a cabo para planificar la estrategia corporativa general de la organización o la estrategia corporativa de cada una de sus áreas. </a:t>
            </a:r>
            <a:endParaRPr b="0" i="0" sz="1400" u="none" cap="none" strike="noStrike">
              <a:solidFill>
                <a:srgbClr val="000000"/>
              </a:solidFill>
              <a:latin typeface="Arial"/>
              <a:ea typeface="Arial"/>
              <a:cs typeface="Arial"/>
              <a:sym typeface="Arial"/>
            </a:endParaRPr>
          </a:p>
        </p:txBody>
      </p:sp>
      <p:sp>
        <p:nvSpPr>
          <p:cNvPr id="226" name="Google Shape;226;p230"/>
          <p:cNvSpPr/>
          <p:nvPr/>
        </p:nvSpPr>
        <p:spPr>
          <a:xfrm>
            <a:off x="2308991" y="8421283"/>
            <a:ext cx="279329" cy="279401"/>
          </a:xfrm>
          <a:prstGeom prst="ellipse">
            <a:avLst/>
          </a:prstGeom>
          <a:solidFill>
            <a:schemeClr val="accent3"/>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227" name="Google Shape;227;p230"/>
          <p:cNvSpPr txBox="1"/>
          <p:nvPr/>
        </p:nvSpPr>
        <p:spPr>
          <a:xfrm>
            <a:off x="2896505" y="7238979"/>
            <a:ext cx="17579855" cy="677028"/>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Permiten definir y desplegar las estrategias y objetivos de la organización. </a:t>
            </a:r>
            <a:endParaRPr b="0" i="0" sz="1400" u="none" cap="none" strike="noStrike">
              <a:solidFill>
                <a:srgbClr val="000000"/>
              </a:solidFill>
              <a:latin typeface="Arial"/>
              <a:ea typeface="Arial"/>
              <a:cs typeface="Arial"/>
              <a:sym typeface="Arial"/>
            </a:endParaRPr>
          </a:p>
        </p:txBody>
      </p:sp>
      <p:sp>
        <p:nvSpPr>
          <p:cNvPr id="228" name="Google Shape;228;p230"/>
          <p:cNvSpPr/>
          <p:nvPr/>
        </p:nvSpPr>
        <p:spPr>
          <a:xfrm>
            <a:off x="1538028" y="4997248"/>
            <a:ext cx="21295244" cy="6268160"/>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 name="Google Shape;229;p230"/>
          <p:cNvSpPr txBox="1"/>
          <p:nvPr/>
        </p:nvSpPr>
        <p:spPr>
          <a:xfrm>
            <a:off x="7793345" y="1934489"/>
            <a:ext cx="8239954"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Clasificación</a:t>
            </a:r>
            <a:endParaRPr b="0" i="0" sz="3600" u="none" cap="none" strike="noStrike">
              <a:solidFill>
                <a:srgbClr val="000000"/>
              </a:solidFill>
              <a:latin typeface="Arial"/>
              <a:ea typeface="Arial"/>
              <a:cs typeface="Arial"/>
              <a:sym typeface="Arial"/>
            </a:endParaRPr>
          </a:p>
        </p:txBody>
      </p:sp>
      <p:graphicFrame>
        <p:nvGraphicFramePr>
          <p:cNvPr id="230" name="Google Shape;230;p230"/>
          <p:cNvGraphicFramePr/>
          <p:nvPr/>
        </p:nvGraphicFramePr>
        <p:xfrm>
          <a:off x="20187137" y="423132"/>
          <a:ext cx="3377192" cy="3221801"/>
        </p:xfrm>
        <a:graphic>
          <a:graphicData uri="http://schemas.openxmlformats.org/presentationml/2006/ole">
            <mc:AlternateContent>
              <mc:Choice Requires="v">
                <p:oleObj r:id="rId4" imgH="3221801" imgW="3377192" progId="Paint.Picture" spid="_x0000_s1">
                  <p:embed/>
                </p:oleObj>
              </mc:Choice>
              <mc:Fallback>
                <p:oleObj r:id="rId5" imgH="3221801" imgW="3377192" progId="Paint.Picture">
                  <p:embed/>
                  <p:pic>
                    <p:nvPicPr>
                      <p:cNvPr id="230" name="Google Shape;230;p230"/>
                      <p:cNvPicPr preferRelativeResize="0"/>
                      <p:nvPr/>
                    </p:nvPicPr>
                    <p:blipFill rotWithShape="1">
                      <a:blip r:embed="rId6">
                        <a:alphaModFix/>
                      </a:blip>
                      <a:srcRect b="0" l="0" r="0" t="0"/>
                      <a:stretch/>
                    </p:blipFill>
                    <p:spPr>
                      <a:xfrm>
                        <a:off x="20187137" y="423132"/>
                        <a:ext cx="3377192" cy="3221801"/>
                      </a:xfrm>
                      <a:prstGeom prst="rect">
                        <a:avLst/>
                      </a:prstGeom>
                      <a:noFill/>
                      <a:ln>
                        <a:noFill/>
                      </a:ln>
                    </p:spPr>
                  </p:pic>
                </p:oleObj>
              </mc:Fallback>
            </mc:AlternateContent>
          </a:graphicData>
        </a:graphic>
      </p:graphicFrame>
      <p:sp>
        <p:nvSpPr>
          <p:cNvPr descr="Resultado de imagen para METODOLOGIA" id="231" name="Google Shape;231;p230"/>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232" name="Google Shape;232;p230"/>
          <p:cNvSpPr/>
          <p:nvPr/>
        </p:nvSpPr>
        <p:spPr>
          <a:xfrm>
            <a:off x="11074350" y="1623584"/>
            <a:ext cx="1707466" cy="109671"/>
          </a:xfrm>
          <a:prstGeom prst="roundRect">
            <a:avLst>
              <a:gd fmla="val 50000" name="adj"/>
            </a:avLst>
          </a:prstGeom>
          <a:solidFill>
            <a:srgbClr val="FFC000"/>
          </a:solidFill>
          <a:ln cap="flat" cmpd="sng" w="9525">
            <a:solidFill>
              <a:srgbClr val="FFC000"/>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233" name="Google Shape;233;p230"/>
          <p:cNvSpPr txBox="1"/>
          <p:nvPr/>
        </p:nvSpPr>
        <p:spPr>
          <a:xfrm>
            <a:off x="7924997" y="679137"/>
            <a:ext cx="8239954"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Proceso de Negocio</a:t>
            </a:r>
            <a:endParaRPr b="0" i="0" sz="5400" u="none" cap="none" strike="noStrike">
              <a:solidFill>
                <a:srgbClr val="000000"/>
              </a:solidFill>
              <a:latin typeface="Arial"/>
              <a:ea typeface="Arial"/>
              <a:cs typeface="Arial"/>
              <a:sym typeface="Arial"/>
            </a:endParaRPr>
          </a:p>
        </p:txBody>
      </p:sp>
      <p:sp>
        <p:nvSpPr>
          <p:cNvPr id="234" name="Google Shape;234;p230"/>
          <p:cNvSpPr txBox="1"/>
          <p:nvPr/>
        </p:nvSpPr>
        <p:spPr>
          <a:xfrm>
            <a:off x="2896505" y="8121788"/>
            <a:ext cx="13844050" cy="1661913"/>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Orientados a la misión de la organización, son los que marcan el rumbo de la organización formando los cimientos sobre los cuales el resto de los procesos y las decisiones de negocio se apoyarán.</a:t>
            </a:r>
            <a:endParaRPr b="0" i="0" sz="1400" u="none" cap="none" strike="noStrike">
              <a:solidFill>
                <a:srgbClr val="000000"/>
              </a:solidFill>
              <a:latin typeface="Arial"/>
              <a:ea typeface="Arial"/>
              <a:cs typeface="Arial"/>
              <a:sym typeface="Arial"/>
            </a:endParaRPr>
          </a:p>
        </p:txBody>
      </p:sp>
      <p:sp>
        <p:nvSpPr>
          <p:cNvPr id="235" name="Google Shape;235;p230"/>
          <p:cNvSpPr txBox="1"/>
          <p:nvPr/>
        </p:nvSpPr>
        <p:spPr>
          <a:xfrm>
            <a:off x="2896505" y="9989482"/>
            <a:ext cx="15022219" cy="677028"/>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El valor que generan es para otros procesos y no para el cliente directamente. </a:t>
            </a:r>
            <a:endParaRPr b="0" i="0" sz="3200" u="none" cap="none" strike="noStrike">
              <a:solidFill>
                <a:srgbClr val="445469"/>
              </a:solidFill>
              <a:latin typeface="Helvetica Neue"/>
              <a:ea typeface="Helvetica Neue"/>
              <a:cs typeface="Helvetica Neue"/>
              <a:sym typeface="Helvetica Neue"/>
            </a:endParaRPr>
          </a:p>
        </p:txBody>
      </p:sp>
      <p:sp>
        <p:nvSpPr>
          <p:cNvPr id="236" name="Google Shape;236;p230"/>
          <p:cNvSpPr/>
          <p:nvPr/>
        </p:nvSpPr>
        <p:spPr>
          <a:xfrm>
            <a:off x="2251937" y="10187881"/>
            <a:ext cx="279329" cy="279401"/>
          </a:xfrm>
          <a:prstGeom prst="ellipse">
            <a:avLst/>
          </a:prstGeom>
          <a:solidFill>
            <a:schemeClr val="accent4"/>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pic>
        <p:nvPicPr>
          <p:cNvPr descr="Planeación Estratégica: ¿Por qué y cómo hacerla?" id="237" name="Google Shape;237;p230"/>
          <p:cNvPicPr preferRelativeResize="0"/>
          <p:nvPr/>
        </p:nvPicPr>
        <p:blipFill rotWithShape="1">
          <a:blip r:embed="rId7">
            <a:alphaModFix/>
          </a:blip>
          <a:srcRect b="0" l="0" r="0" t="0"/>
          <a:stretch/>
        </p:blipFill>
        <p:spPr>
          <a:xfrm rot="-1371692">
            <a:off x="18021579" y="6782597"/>
            <a:ext cx="2952515" cy="2019520"/>
          </a:xfrm>
          <a:prstGeom prst="rect">
            <a:avLst/>
          </a:prstGeom>
          <a:noFill/>
          <a:ln>
            <a:noFill/>
          </a:ln>
        </p:spPr>
      </p:pic>
      <p:sp>
        <p:nvSpPr>
          <p:cNvPr id="238" name="Google Shape;238;p230"/>
          <p:cNvSpPr/>
          <p:nvPr/>
        </p:nvSpPr>
        <p:spPr>
          <a:xfrm flipH="1">
            <a:off x="12322711" y="11621726"/>
            <a:ext cx="5304833" cy="1665478"/>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accent5"/>
                </a:solidFill>
                <a:latin typeface="Helvetica Neue"/>
                <a:ea typeface="Helvetica Neue"/>
                <a:cs typeface="Helvetica Neue"/>
                <a:sym typeface="Helvetica Neue"/>
              </a:rPr>
              <a:t>Ejemplo</a:t>
            </a:r>
            <a:endParaRPr b="0" i="0" sz="3200" u="none" cap="none" strike="noStrike">
              <a:solidFill>
                <a:srgbClr val="445469"/>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Proceso de planeación estratégica</a:t>
            </a:r>
            <a:endParaRPr b="0" i="0" sz="3200" u="none" cap="none" strike="noStrike">
              <a:solidFill>
                <a:srgbClr val="445469"/>
              </a:solidFill>
              <a:latin typeface="Helvetica Neue"/>
              <a:ea typeface="Helvetica Neue"/>
              <a:cs typeface="Helvetica Neue"/>
              <a:sym typeface="Helvetica Neue"/>
            </a:endParaRPr>
          </a:p>
        </p:txBody>
      </p:sp>
      <p:pic>
        <p:nvPicPr>
          <p:cNvPr descr="Eres emprendedor? 5 claves en la planeación estratégica de tu empresa" id="239" name="Google Shape;239;p230"/>
          <p:cNvPicPr preferRelativeResize="0"/>
          <p:nvPr/>
        </p:nvPicPr>
        <p:blipFill rotWithShape="1">
          <a:blip r:embed="rId8">
            <a:alphaModFix/>
          </a:blip>
          <a:srcRect b="0" l="0" r="0" t="0"/>
          <a:stretch/>
        </p:blipFill>
        <p:spPr>
          <a:xfrm>
            <a:off x="9202391" y="11567792"/>
            <a:ext cx="2710931" cy="1807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31"/>
          <p:cNvSpPr/>
          <p:nvPr/>
        </p:nvSpPr>
        <p:spPr>
          <a:xfrm>
            <a:off x="2277692" y="7050934"/>
            <a:ext cx="279329" cy="279401"/>
          </a:xfrm>
          <a:prstGeom prst="ellipse">
            <a:avLst/>
          </a:prstGeom>
          <a:solidFill>
            <a:schemeClr val="accent2"/>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245" name="Google Shape;245;p231"/>
          <p:cNvSpPr/>
          <p:nvPr/>
        </p:nvSpPr>
        <p:spPr>
          <a:xfrm>
            <a:off x="2277692" y="5629293"/>
            <a:ext cx="279329" cy="279401"/>
          </a:xfrm>
          <a:prstGeom prst="ellipse">
            <a:avLst/>
          </a:prstGeom>
          <a:solidFill>
            <a:schemeClr val="accent1"/>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246" name="Google Shape;246;p231"/>
          <p:cNvSpPr/>
          <p:nvPr/>
        </p:nvSpPr>
        <p:spPr>
          <a:xfrm>
            <a:off x="2286094" y="8362253"/>
            <a:ext cx="279329" cy="279401"/>
          </a:xfrm>
          <a:prstGeom prst="ellipse">
            <a:avLst/>
          </a:prstGeom>
          <a:solidFill>
            <a:schemeClr val="accent3"/>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247" name="Google Shape;247;p231"/>
          <p:cNvSpPr txBox="1"/>
          <p:nvPr/>
        </p:nvSpPr>
        <p:spPr>
          <a:xfrm>
            <a:off x="2839487" y="6789554"/>
            <a:ext cx="17579855" cy="116947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Son las actividades esenciales del negocio, ya que le entregan valor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directamente al cliente. </a:t>
            </a:r>
            <a:endParaRPr b="0" i="0" sz="1400" u="none" cap="none" strike="noStrike">
              <a:solidFill>
                <a:srgbClr val="000000"/>
              </a:solidFill>
              <a:latin typeface="Arial"/>
              <a:ea typeface="Arial"/>
              <a:cs typeface="Arial"/>
              <a:sym typeface="Arial"/>
            </a:endParaRPr>
          </a:p>
        </p:txBody>
      </p:sp>
      <p:sp>
        <p:nvSpPr>
          <p:cNvPr id="248" name="Google Shape;248;p231"/>
          <p:cNvSpPr/>
          <p:nvPr/>
        </p:nvSpPr>
        <p:spPr>
          <a:xfrm>
            <a:off x="1538028" y="4997248"/>
            <a:ext cx="21295244" cy="6221737"/>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49" name="Google Shape;249;p231"/>
          <p:cNvSpPr txBox="1"/>
          <p:nvPr/>
        </p:nvSpPr>
        <p:spPr>
          <a:xfrm>
            <a:off x="7793345" y="1934489"/>
            <a:ext cx="8239954"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Clasificación</a:t>
            </a:r>
            <a:endParaRPr b="0" i="0" sz="3600" u="none" cap="none" strike="noStrike">
              <a:solidFill>
                <a:srgbClr val="000000"/>
              </a:solidFill>
              <a:latin typeface="Arial"/>
              <a:ea typeface="Arial"/>
              <a:cs typeface="Arial"/>
              <a:sym typeface="Arial"/>
            </a:endParaRPr>
          </a:p>
        </p:txBody>
      </p:sp>
      <p:graphicFrame>
        <p:nvGraphicFramePr>
          <p:cNvPr id="250" name="Google Shape;250;p231"/>
          <p:cNvGraphicFramePr/>
          <p:nvPr/>
        </p:nvGraphicFramePr>
        <p:xfrm>
          <a:off x="20187137" y="423132"/>
          <a:ext cx="3377192" cy="3221801"/>
        </p:xfrm>
        <a:graphic>
          <a:graphicData uri="http://schemas.openxmlformats.org/presentationml/2006/ole">
            <mc:AlternateContent>
              <mc:Choice Requires="v">
                <p:oleObj r:id="rId4" imgH="3221801" imgW="3377192" progId="Paint.Picture" spid="_x0000_s1">
                  <p:embed/>
                </p:oleObj>
              </mc:Choice>
              <mc:Fallback>
                <p:oleObj r:id="rId5" imgH="3221801" imgW="3377192" progId="Paint.Picture">
                  <p:embed/>
                  <p:pic>
                    <p:nvPicPr>
                      <p:cNvPr id="250" name="Google Shape;250;p231"/>
                      <p:cNvPicPr preferRelativeResize="0"/>
                      <p:nvPr/>
                    </p:nvPicPr>
                    <p:blipFill rotWithShape="1">
                      <a:blip r:embed="rId6">
                        <a:alphaModFix/>
                      </a:blip>
                      <a:srcRect b="0" l="0" r="0" t="0"/>
                      <a:stretch/>
                    </p:blipFill>
                    <p:spPr>
                      <a:xfrm>
                        <a:off x="20187137" y="423132"/>
                        <a:ext cx="3377192" cy="3221801"/>
                      </a:xfrm>
                      <a:prstGeom prst="rect">
                        <a:avLst/>
                      </a:prstGeom>
                      <a:noFill/>
                      <a:ln>
                        <a:noFill/>
                      </a:ln>
                    </p:spPr>
                  </p:pic>
                </p:oleObj>
              </mc:Fallback>
            </mc:AlternateContent>
          </a:graphicData>
        </a:graphic>
      </p:graphicFrame>
      <p:sp>
        <p:nvSpPr>
          <p:cNvPr descr="Resultado de imagen para METODOLOGIA" id="251" name="Google Shape;251;p231"/>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252" name="Google Shape;252;p231"/>
          <p:cNvSpPr/>
          <p:nvPr/>
        </p:nvSpPr>
        <p:spPr>
          <a:xfrm>
            <a:off x="11074350" y="1623584"/>
            <a:ext cx="1707466" cy="109671"/>
          </a:xfrm>
          <a:prstGeom prst="roundRect">
            <a:avLst>
              <a:gd fmla="val 50000" name="adj"/>
            </a:avLst>
          </a:prstGeom>
          <a:solidFill>
            <a:srgbClr val="FFC000"/>
          </a:solidFill>
          <a:ln cap="flat" cmpd="sng" w="9525">
            <a:solidFill>
              <a:srgbClr val="FFC000"/>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253" name="Google Shape;253;p231"/>
          <p:cNvSpPr txBox="1"/>
          <p:nvPr/>
        </p:nvSpPr>
        <p:spPr>
          <a:xfrm>
            <a:off x="7924997" y="679137"/>
            <a:ext cx="8239954"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Proceso de Negocio</a:t>
            </a:r>
            <a:endParaRPr b="0" i="0" sz="5400" u="none" cap="none" strike="noStrike">
              <a:solidFill>
                <a:srgbClr val="000000"/>
              </a:solidFill>
              <a:latin typeface="Arial"/>
              <a:ea typeface="Arial"/>
              <a:cs typeface="Arial"/>
              <a:sym typeface="Arial"/>
            </a:endParaRPr>
          </a:p>
        </p:txBody>
      </p:sp>
      <p:sp>
        <p:nvSpPr>
          <p:cNvPr id="254" name="Google Shape;254;p231"/>
          <p:cNvSpPr txBox="1"/>
          <p:nvPr/>
        </p:nvSpPr>
        <p:spPr>
          <a:xfrm>
            <a:off x="2874657" y="5443675"/>
            <a:ext cx="13844050" cy="116947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Conjuntos de actividades a través de las cuales una organización, diseña, produce, comercializa y entrega productos y servicios.</a:t>
            </a:r>
            <a:endParaRPr b="0" i="0" sz="3200" u="none" cap="none" strike="noStrike">
              <a:solidFill>
                <a:srgbClr val="445469"/>
              </a:solidFill>
              <a:latin typeface="Helvetica Neue"/>
              <a:ea typeface="Helvetica Neue"/>
              <a:cs typeface="Helvetica Neue"/>
              <a:sym typeface="Helvetica Neue"/>
            </a:endParaRPr>
          </a:p>
        </p:txBody>
      </p:sp>
      <p:sp>
        <p:nvSpPr>
          <p:cNvPr id="255" name="Google Shape;255;p231"/>
          <p:cNvSpPr txBox="1"/>
          <p:nvPr/>
        </p:nvSpPr>
        <p:spPr>
          <a:xfrm>
            <a:off x="2839488" y="8185922"/>
            <a:ext cx="15022219" cy="116947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Como su propósito principal es la creación de valor, son los responsables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de que el negocio logre sus objetivos.</a:t>
            </a:r>
            <a:endParaRPr b="0" i="0" sz="1400" u="none" cap="none" strike="noStrike">
              <a:solidFill>
                <a:srgbClr val="000000"/>
              </a:solidFill>
              <a:latin typeface="Arial"/>
              <a:ea typeface="Arial"/>
              <a:cs typeface="Arial"/>
              <a:sym typeface="Arial"/>
            </a:endParaRPr>
          </a:p>
        </p:txBody>
      </p:sp>
      <p:sp>
        <p:nvSpPr>
          <p:cNvPr id="256" name="Google Shape;256;p231"/>
          <p:cNvSpPr/>
          <p:nvPr/>
        </p:nvSpPr>
        <p:spPr>
          <a:xfrm>
            <a:off x="8065673" y="2933527"/>
            <a:ext cx="8239954" cy="1836823"/>
          </a:xfrm>
          <a:prstGeom prst="roundRect">
            <a:avLst>
              <a:gd fmla="val 7260" name="adj"/>
            </a:avLst>
          </a:prstGeom>
          <a:solidFill>
            <a:schemeClr val="accent5"/>
          </a:solidFill>
          <a:ln cap="flat" cmpd="sng" w="9525">
            <a:solidFill>
              <a:schemeClr val="accent5"/>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PROCESOS OPERATIVOS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 (o CLAVES)</a:t>
            </a:r>
            <a:endParaRPr b="1" i="0" sz="3600" u="none" cap="none" strike="noStrike">
              <a:solidFill>
                <a:srgbClr val="FFFFFF"/>
              </a:solidFill>
              <a:latin typeface="Helvetica Neue"/>
              <a:ea typeface="Helvetica Neue"/>
              <a:cs typeface="Helvetica Neue"/>
              <a:sym typeface="Helvetica Neue"/>
            </a:endParaRPr>
          </a:p>
        </p:txBody>
      </p:sp>
      <p:pic>
        <p:nvPicPr>
          <p:cNvPr descr="Transformación de los procesos operativos – DIDTEC" id="257" name="Google Shape;257;p231"/>
          <p:cNvPicPr preferRelativeResize="0"/>
          <p:nvPr/>
        </p:nvPicPr>
        <p:blipFill rotWithShape="1">
          <a:blip r:embed="rId7">
            <a:alphaModFix/>
          </a:blip>
          <a:srcRect b="0" l="0" r="0" t="0"/>
          <a:stretch/>
        </p:blipFill>
        <p:spPr>
          <a:xfrm>
            <a:off x="17627544" y="6824160"/>
            <a:ext cx="4311406" cy="1993391"/>
          </a:xfrm>
          <a:prstGeom prst="rect">
            <a:avLst/>
          </a:prstGeom>
          <a:noFill/>
          <a:ln>
            <a:noFill/>
          </a:ln>
        </p:spPr>
      </p:pic>
      <p:sp>
        <p:nvSpPr>
          <p:cNvPr id="258" name="Google Shape;258;p231"/>
          <p:cNvSpPr/>
          <p:nvPr/>
        </p:nvSpPr>
        <p:spPr>
          <a:xfrm>
            <a:off x="2251937" y="9836191"/>
            <a:ext cx="279329" cy="279401"/>
          </a:xfrm>
          <a:prstGeom prst="ellipse">
            <a:avLst/>
          </a:prstGeom>
          <a:solidFill>
            <a:schemeClr val="accent4"/>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259" name="Google Shape;259;p231"/>
          <p:cNvSpPr txBox="1"/>
          <p:nvPr/>
        </p:nvSpPr>
        <p:spPr>
          <a:xfrm>
            <a:off x="2839488" y="9606995"/>
            <a:ext cx="15022219" cy="116947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En general, se asocian a la experiencia de consumo del cliente con el producto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o servicio ofrecido por la empresa.</a:t>
            </a:r>
            <a:endParaRPr b="0" i="0" sz="3200" u="none" cap="none" strike="noStrike">
              <a:solidFill>
                <a:srgbClr val="445469"/>
              </a:solidFill>
              <a:latin typeface="Helvetica Neue"/>
              <a:ea typeface="Helvetica Neue"/>
              <a:cs typeface="Helvetica Neue"/>
              <a:sym typeface="Helvetica Neue"/>
            </a:endParaRPr>
          </a:p>
        </p:txBody>
      </p:sp>
      <p:sp>
        <p:nvSpPr>
          <p:cNvPr id="260" name="Google Shape;260;p231"/>
          <p:cNvSpPr/>
          <p:nvPr/>
        </p:nvSpPr>
        <p:spPr>
          <a:xfrm flipH="1">
            <a:off x="12322711" y="11621726"/>
            <a:ext cx="5304833" cy="1665478"/>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accent5"/>
                </a:solidFill>
                <a:latin typeface="Helvetica Neue"/>
                <a:ea typeface="Helvetica Neue"/>
                <a:cs typeface="Helvetica Neue"/>
                <a:sym typeface="Helvetica Neue"/>
              </a:rPr>
              <a:t>Ejemplo</a:t>
            </a:r>
            <a:endParaRPr b="0" i="0" sz="3200" u="none" cap="none" strike="noStrike">
              <a:solidFill>
                <a:srgbClr val="445469"/>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Proceso de posventa para un servicio o producto</a:t>
            </a:r>
            <a:endParaRPr b="0" i="0" sz="3200" u="none" cap="none" strike="noStrike">
              <a:solidFill>
                <a:srgbClr val="445469"/>
              </a:solidFill>
              <a:latin typeface="Helvetica Neue"/>
              <a:ea typeface="Helvetica Neue"/>
              <a:cs typeface="Helvetica Neue"/>
              <a:sym typeface="Helvetica Neue"/>
            </a:endParaRPr>
          </a:p>
        </p:txBody>
      </p:sp>
      <p:pic>
        <p:nvPicPr>
          <p:cNvPr descr="Es importante el servicio de posventa en Tiendas Online?" id="261" name="Google Shape;261;p231"/>
          <p:cNvPicPr preferRelativeResize="0"/>
          <p:nvPr/>
        </p:nvPicPr>
        <p:blipFill rotWithShape="1">
          <a:blip r:embed="rId8">
            <a:alphaModFix/>
          </a:blip>
          <a:srcRect b="0" l="0" r="0" t="0"/>
          <a:stretch/>
        </p:blipFill>
        <p:spPr>
          <a:xfrm>
            <a:off x="7885571" y="11561026"/>
            <a:ext cx="4027751" cy="17261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2"/>
          <p:cNvSpPr/>
          <p:nvPr/>
        </p:nvSpPr>
        <p:spPr>
          <a:xfrm>
            <a:off x="2312861" y="7121272"/>
            <a:ext cx="279329" cy="279401"/>
          </a:xfrm>
          <a:prstGeom prst="ellipse">
            <a:avLst/>
          </a:prstGeom>
          <a:solidFill>
            <a:schemeClr val="accent2"/>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267" name="Google Shape;267;p232"/>
          <p:cNvSpPr/>
          <p:nvPr/>
        </p:nvSpPr>
        <p:spPr>
          <a:xfrm>
            <a:off x="2277692" y="5629293"/>
            <a:ext cx="279329" cy="279401"/>
          </a:xfrm>
          <a:prstGeom prst="ellipse">
            <a:avLst/>
          </a:prstGeom>
          <a:solidFill>
            <a:schemeClr val="accent1"/>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268" name="Google Shape;268;p232"/>
          <p:cNvSpPr txBox="1"/>
          <p:nvPr/>
        </p:nvSpPr>
        <p:spPr>
          <a:xfrm>
            <a:off x="2896505" y="5436720"/>
            <a:ext cx="14230910" cy="116947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Conjuntos de actividades que brindan valor a los propios procesos de la organización.</a:t>
            </a:r>
            <a:endParaRPr b="0" i="0" sz="1400" u="none" cap="none" strike="noStrike">
              <a:solidFill>
                <a:srgbClr val="000000"/>
              </a:solidFill>
              <a:latin typeface="Arial"/>
              <a:ea typeface="Arial"/>
              <a:cs typeface="Arial"/>
              <a:sym typeface="Arial"/>
            </a:endParaRPr>
          </a:p>
        </p:txBody>
      </p:sp>
      <p:sp>
        <p:nvSpPr>
          <p:cNvPr id="269" name="Google Shape;269;p232"/>
          <p:cNvSpPr/>
          <p:nvPr/>
        </p:nvSpPr>
        <p:spPr>
          <a:xfrm>
            <a:off x="2308991" y="9054325"/>
            <a:ext cx="279329" cy="279401"/>
          </a:xfrm>
          <a:prstGeom prst="ellipse">
            <a:avLst/>
          </a:prstGeom>
          <a:solidFill>
            <a:schemeClr val="accent3"/>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270" name="Google Shape;270;p232"/>
          <p:cNvSpPr/>
          <p:nvPr/>
        </p:nvSpPr>
        <p:spPr>
          <a:xfrm>
            <a:off x="1538028" y="4997248"/>
            <a:ext cx="21295244" cy="5073820"/>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 name="Google Shape;271;p232"/>
          <p:cNvSpPr txBox="1"/>
          <p:nvPr/>
        </p:nvSpPr>
        <p:spPr>
          <a:xfrm>
            <a:off x="7793345" y="1934489"/>
            <a:ext cx="8239954"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Clasificación</a:t>
            </a:r>
            <a:endParaRPr b="0" i="0" sz="3600" u="none" cap="none" strike="noStrike">
              <a:solidFill>
                <a:srgbClr val="000000"/>
              </a:solidFill>
              <a:latin typeface="Arial"/>
              <a:ea typeface="Arial"/>
              <a:cs typeface="Arial"/>
              <a:sym typeface="Arial"/>
            </a:endParaRPr>
          </a:p>
        </p:txBody>
      </p:sp>
      <p:graphicFrame>
        <p:nvGraphicFramePr>
          <p:cNvPr id="272" name="Google Shape;272;p232"/>
          <p:cNvGraphicFramePr/>
          <p:nvPr/>
        </p:nvGraphicFramePr>
        <p:xfrm>
          <a:off x="20187137" y="423132"/>
          <a:ext cx="3377192" cy="3221801"/>
        </p:xfrm>
        <a:graphic>
          <a:graphicData uri="http://schemas.openxmlformats.org/presentationml/2006/ole">
            <mc:AlternateContent>
              <mc:Choice Requires="v">
                <p:oleObj r:id="rId4" imgH="3221801" imgW="3377192" progId="Paint.Picture" spid="_x0000_s1">
                  <p:embed/>
                </p:oleObj>
              </mc:Choice>
              <mc:Fallback>
                <p:oleObj r:id="rId5" imgH="3221801" imgW="3377192" progId="Paint.Picture">
                  <p:embed/>
                  <p:pic>
                    <p:nvPicPr>
                      <p:cNvPr id="272" name="Google Shape;272;p232"/>
                      <p:cNvPicPr preferRelativeResize="0"/>
                      <p:nvPr/>
                    </p:nvPicPr>
                    <p:blipFill rotWithShape="1">
                      <a:blip r:embed="rId6">
                        <a:alphaModFix/>
                      </a:blip>
                      <a:srcRect b="0" l="0" r="0" t="0"/>
                      <a:stretch/>
                    </p:blipFill>
                    <p:spPr>
                      <a:xfrm>
                        <a:off x="20187137" y="423132"/>
                        <a:ext cx="3377192" cy="3221801"/>
                      </a:xfrm>
                      <a:prstGeom prst="rect">
                        <a:avLst/>
                      </a:prstGeom>
                      <a:noFill/>
                      <a:ln>
                        <a:noFill/>
                      </a:ln>
                    </p:spPr>
                  </p:pic>
                </p:oleObj>
              </mc:Fallback>
            </mc:AlternateContent>
          </a:graphicData>
        </a:graphic>
      </p:graphicFrame>
      <p:sp>
        <p:nvSpPr>
          <p:cNvPr descr="Resultado de imagen para METODOLOGIA" id="273" name="Google Shape;273;p232"/>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274" name="Google Shape;274;p232"/>
          <p:cNvSpPr/>
          <p:nvPr/>
        </p:nvSpPr>
        <p:spPr>
          <a:xfrm>
            <a:off x="11074350" y="1623584"/>
            <a:ext cx="1707466" cy="109671"/>
          </a:xfrm>
          <a:prstGeom prst="roundRect">
            <a:avLst>
              <a:gd fmla="val 50000" name="adj"/>
            </a:avLst>
          </a:prstGeom>
          <a:solidFill>
            <a:srgbClr val="FFC000"/>
          </a:solidFill>
          <a:ln cap="flat" cmpd="sng" w="9525">
            <a:solidFill>
              <a:srgbClr val="FFC000"/>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275" name="Google Shape;275;p232"/>
          <p:cNvSpPr txBox="1"/>
          <p:nvPr/>
        </p:nvSpPr>
        <p:spPr>
          <a:xfrm>
            <a:off x="7924997" y="679137"/>
            <a:ext cx="8239954"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Proceso de Negocio</a:t>
            </a:r>
            <a:endParaRPr b="0" i="0" sz="5400" u="none" cap="none" strike="noStrike">
              <a:solidFill>
                <a:srgbClr val="000000"/>
              </a:solidFill>
              <a:latin typeface="Arial"/>
              <a:ea typeface="Arial"/>
              <a:cs typeface="Arial"/>
              <a:sym typeface="Arial"/>
            </a:endParaRPr>
          </a:p>
        </p:txBody>
      </p:sp>
      <p:sp>
        <p:nvSpPr>
          <p:cNvPr id="276" name="Google Shape;276;p232"/>
          <p:cNvSpPr txBox="1"/>
          <p:nvPr/>
        </p:nvSpPr>
        <p:spPr>
          <a:xfrm>
            <a:off x="2896505" y="8847205"/>
            <a:ext cx="15022219" cy="677028"/>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Sirven de base a los procesos operativos.</a:t>
            </a:r>
            <a:endParaRPr b="0" i="0" sz="1400" u="none" cap="none" strike="noStrike">
              <a:solidFill>
                <a:srgbClr val="000000"/>
              </a:solidFill>
              <a:latin typeface="Arial"/>
              <a:ea typeface="Arial"/>
              <a:cs typeface="Arial"/>
              <a:sym typeface="Arial"/>
            </a:endParaRPr>
          </a:p>
        </p:txBody>
      </p:sp>
      <p:sp>
        <p:nvSpPr>
          <p:cNvPr id="277" name="Google Shape;277;p232"/>
          <p:cNvSpPr/>
          <p:nvPr/>
        </p:nvSpPr>
        <p:spPr>
          <a:xfrm>
            <a:off x="8065673" y="2799219"/>
            <a:ext cx="8239954" cy="1880858"/>
          </a:xfrm>
          <a:prstGeom prst="roundRect">
            <a:avLst>
              <a:gd fmla="val 7260" name="adj"/>
            </a:avLst>
          </a:prstGeom>
          <a:solidFill>
            <a:schemeClr val="accent4"/>
          </a:solidFill>
          <a:ln cap="flat" cmpd="sng" w="9525">
            <a:solidFill>
              <a:schemeClr val="accent4"/>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PROCESOS DE APOYO</a:t>
            </a:r>
            <a:endParaRPr b="1" i="0" sz="3600" u="none" cap="none" strike="noStrike">
              <a:solidFill>
                <a:srgbClr val="FFFFFF"/>
              </a:solidFill>
              <a:latin typeface="Helvetica Neue"/>
              <a:ea typeface="Helvetica Neue"/>
              <a:cs typeface="Helvetica Neue"/>
              <a:sym typeface="Helvetica Neue"/>
            </a:endParaRPr>
          </a:p>
        </p:txBody>
      </p:sp>
      <p:pic>
        <p:nvPicPr>
          <p:cNvPr descr="Grupo de Apoyo para Personas con Ansiedad (GAPA)" id="278" name="Google Shape;278;p232"/>
          <p:cNvPicPr preferRelativeResize="0"/>
          <p:nvPr/>
        </p:nvPicPr>
        <p:blipFill rotWithShape="1">
          <a:blip r:embed="rId7">
            <a:alphaModFix/>
          </a:blip>
          <a:srcRect b="0" l="0" r="0" t="0"/>
          <a:stretch/>
        </p:blipFill>
        <p:spPr>
          <a:xfrm>
            <a:off x="18424908" y="6030742"/>
            <a:ext cx="2790326" cy="2814102"/>
          </a:xfrm>
          <a:prstGeom prst="rect">
            <a:avLst/>
          </a:prstGeom>
          <a:noFill/>
          <a:ln>
            <a:noFill/>
          </a:ln>
        </p:spPr>
      </p:pic>
      <p:sp>
        <p:nvSpPr>
          <p:cNvPr id="279" name="Google Shape;279;p232"/>
          <p:cNvSpPr txBox="1"/>
          <p:nvPr/>
        </p:nvSpPr>
        <p:spPr>
          <a:xfrm>
            <a:off x="2896505" y="6863626"/>
            <a:ext cx="15022219" cy="1661913"/>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Son responsables de proveer a la organización de todos los recursos necesarios (sean personas, maquinarias o materias primas), para que a partir de esos recursos se pueda generar el valor agregado deseado por los clientes.</a:t>
            </a:r>
            <a:endParaRPr b="0" i="0" sz="3200" u="none" cap="none" strike="noStrike">
              <a:solidFill>
                <a:srgbClr val="445469"/>
              </a:solidFill>
              <a:latin typeface="Helvetica Neue"/>
              <a:ea typeface="Helvetica Neue"/>
              <a:cs typeface="Helvetica Neue"/>
              <a:sym typeface="Helvetica Neue"/>
            </a:endParaRPr>
          </a:p>
        </p:txBody>
      </p:sp>
      <p:sp>
        <p:nvSpPr>
          <p:cNvPr id="280" name="Google Shape;280;p232"/>
          <p:cNvSpPr/>
          <p:nvPr/>
        </p:nvSpPr>
        <p:spPr>
          <a:xfrm flipH="1">
            <a:off x="12230485" y="10676566"/>
            <a:ext cx="5304833" cy="1665478"/>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accent5"/>
                </a:solidFill>
                <a:latin typeface="Helvetica Neue"/>
                <a:ea typeface="Helvetica Neue"/>
                <a:cs typeface="Helvetica Neue"/>
                <a:sym typeface="Helvetica Neue"/>
              </a:rPr>
              <a:t>Ejemplo</a:t>
            </a:r>
            <a:endParaRPr b="0" i="0" sz="3200" u="none" cap="none" strike="noStrike">
              <a:solidFill>
                <a:srgbClr val="445469"/>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Proceso de gestión de personal</a:t>
            </a:r>
            <a:endParaRPr b="0" i="0" sz="3200" u="none" cap="none" strike="noStrike">
              <a:solidFill>
                <a:srgbClr val="445469"/>
              </a:solidFill>
              <a:latin typeface="Helvetica Neue"/>
              <a:ea typeface="Helvetica Neue"/>
              <a:cs typeface="Helvetica Neue"/>
              <a:sym typeface="Helvetica Neue"/>
            </a:endParaRPr>
          </a:p>
        </p:txBody>
      </p:sp>
      <p:pic>
        <p:nvPicPr>
          <p:cNvPr id="281" name="Google Shape;281;p232"/>
          <p:cNvPicPr preferRelativeResize="0"/>
          <p:nvPr/>
        </p:nvPicPr>
        <p:blipFill rotWithShape="1">
          <a:blip r:embed="rId8">
            <a:alphaModFix/>
          </a:blip>
          <a:srcRect b="0" l="0" r="0" t="0"/>
          <a:stretch/>
        </p:blipFill>
        <p:spPr>
          <a:xfrm>
            <a:off x="6608489" y="10510540"/>
            <a:ext cx="5304833" cy="18522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descr="Resultado de imagen para METODOLOGIA" id="286" name="Google Shape;286;p233"/>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287" name="Google Shape;287;p233"/>
          <p:cNvSpPr/>
          <p:nvPr/>
        </p:nvSpPr>
        <p:spPr>
          <a:xfrm>
            <a:off x="11074350" y="1623584"/>
            <a:ext cx="1707466" cy="109671"/>
          </a:xfrm>
          <a:prstGeom prst="roundRect">
            <a:avLst>
              <a:gd fmla="val 50000" name="adj"/>
            </a:avLst>
          </a:prstGeom>
          <a:solidFill>
            <a:srgbClr val="00B050"/>
          </a:solidFill>
          <a:ln cap="flat" cmpd="sng" w="9525">
            <a:solidFill>
              <a:srgbClr val="00B050"/>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288" name="Google Shape;288;p233"/>
          <p:cNvSpPr txBox="1"/>
          <p:nvPr/>
        </p:nvSpPr>
        <p:spPr>
          <a:xfrm>
            <a:off x="6729984" y="644372"/>
            <a:ext cx="10967523"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Mapa de Procesos de Negocio</a:t>
            </a:r>
            <a:endParaRPr b="0" i="0" sz="5400" u="none" cap="none" strike="noStrike">
              <a:solidFill>
                <a:srgbClr val="000000"/>
              </a:solidFill>
              <a:latin typeface="Arial"/>
              <a:ea typeface="Arial"/>
              <a:cs typeface="Arial"/>
              <a:sym typeface="Arial"/>
            </a:endParaRPr>
          </a:p>
        </p:txBody>
      </p:sp>
      <p:sp>
        <p:nvSpPr>
          <p:cNvPr id="289" name="Google Shape;289;p233"/>
          <p:cNvSpPr txBox="1"/>
          <p:nvPr/>
        </p:nvSpPr>
        <p:spPr>
          <a:xfrm>
            <a:off x="7805422" y="1945330"/>
            <a:ext cx="8239954"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Definición</a:t>
            </a:r>
            <a:endParaRPr b="0" i="0" sz="3600" u="none" cap="none" strike="noStrike">
              <a:solidFill>
                <a:srgbClr val="000000"/>
              </a:solidFill>
              <a:latin typeface="Arial"/>
              <a:ea typeface="Arial"/>
              <a:cs typeface="Arial"/>
              <a:sym typeface="Arial"/>
            </a:endParaRPr>
          </a:p>
        </p:txBody>
      </p:sp>
      <p:pic>
        <p:nvPicPr>
          <p:cNvPr descr="Operaciones | El mapa de procesos - Tips Empresariales" id="290" name="Google Shape;290;p233"/>
          <p:cNvPicPr preferRelativeResize="0"/>
          <p:nvPr/>
        </p:nvPicPr>
        <p:blipFill rotWithShape="1">
          <a:blip r:embed="rId3">
            <a:alphaModFix/>
          </a:blip>
          <a:srcRect b="0" l="0" r="0" t="0"/>
          <a:stretch/>
        </p:blipFill>
        <p:spPr>
          <a:xfrm>
            <a:off x="12781816" y="3369464"/>
            <a:ext cx="7314966" cy="3351045"/>
          </a:xfrm>
          <a:prstGeom prst="rect">
            <a:avLst/>
          </a:prstGeom>
          <a:noFill/>
          <a:ln>
            <a:noFill/>
          </a:ln>
        </p:spPr>
      </p:pic>
      <p:sp>
        <p:nvSpPr>
          <p:cNvPr id="291" name="Google Shape;291;p233"/>
          <p:cNvSpPr/>
          <p:nvPr/>
        </p:nvSpPr>
        <p:spPr>
          <a:xfrm>
            <a:off x="10922822" y="7662793"/>
            <a:ext cx="8239954" cy="3883843"/>
          </a:xfrm>
          <a:prstGeom prst="roundRect">
            <a:avLst>
              <a:gd fmla="val 16667" name="adj"/>
            </a:avLst>
          </a:prstGeom>
          <a:solidFill>
            <a:schemeClr val="accent2"/>
          </a:solidFill>
          <a:ln cap="flat" cmpd="sng" w="25400">
            <a:solidFill>
              <a:schemeClr val="accent2"/>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8F8F8"/>
                </a:solidFill>
                <a:latin typeface="Helvetica Neue"/>
                <a:ea typeface="Helvetica Neue"/>
                <a:cs typeface="Helvetica Neue"/>
                <a:sym typeface="Helvetica Neue"/>
              </a:rPr>
              <a:t>No existe un formato predeterminado para construir un mapa de procesos. Cada organización deberá adoptar el diseño que mejor se adapte a sus objetivos.</a:t>
            </a:r>
            <a:endParaRPr b="0" i="0" sz="3600" u="none" cap="none" strike="noStrike">
              <a:solidFill>
                <a:srgbClr val="FFFFFF"/>
              </a:solidFill>
              <a:latin typeface="Helvetica Neue"/>
              <a:ea typeface="Helvetica Neue"/>
              <a:cs typeface="Helvetica Neue"/>
              <a:sym typeface="Helvetica Neue"/>
            </a:endParaRPr>
          </a:p>
        </p:txBody>
      </p:sp>
      <p:sp>
        <p:nvSpPr>
          <p:cNvPr id="292" name="Google Shape;292;p233"/>
          <p:cNvSpPr/>
          <p:nvPr/>
        </p:nvSpPr>
        <p:spPr>
          <a:xfrm>
            <a:off x="2380333" y="3369464"/>
            <a:ext cx="9545066" cy="3883844"/>
          </a:xfrm>
          <a:prstGeom prst="roundRect">
            <a:avLst>
              <a:gd fmla="val 16667" name="adj"/>
            </a:avLst>
          </a:prstGeom>
          <a:solidFill>
            <a:schemeClr val="accent3"/>
          </a:solidFill>
          <a:ln cap="flat" cmpd="sng" w="25400">
            <a:solidFill>
              <a:schemeClr val="accent3"/>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8F8F8"/>
                </a:solidFill>
                <a:latin typeface="Helvetica Neue"/>
                <a:ea typeface="Helvetica Neue"/>
                <a:cs typeface="Helvetica Neue"/>
                <a:sym typeface="Helvetica Neue"/>
              </a:rPr>
              <a:t>Esquema o diagrama que presenta una visión global de la organización en donde se observan todos los procesos que la componen, así como sus principales relaciones.</a:t>
            </a:r>
            <a:endParaRPr b="0" i="0" sz="3600" u="none" cap="none" strike="noStrike">
              <a:solidFill>
                <a:srgbClr val="FFFFFF"/>
              </a:solidFill>
              <a:latin typeface="Helvetica Neue"/>
              <a:ea typeface="Helvetica Neue"/>
              <a:cs typeface="Helvetica Neue"/>
              <a:sym typeface="Helvetica Neue"/>
            </a:endParaRPr>
          </a:p>
        </p:txBody>
      </p:sp>
      <p:sp>
        <p:nvSpPr>
          <p:cNvPr id="293" name="Google Shape;293;p233"/>
          <p:cNvSpPr/>
          <p:nvPr/>
        </p:nvSpPr>
        <p:spPr>
          <a:xfrm>
            <a:off x="5462710" y="7662793"/>
            <a:ext cx="4939608" cy="3883844"/>
          </a:xfrm>
          <a:prstGeom prst="roundRect">
            <a:avLst>
              <a:gd fmla="val 16667" name="adj"/>
            </a:avLst>
          </a:prstGeom>
          <a:solidFill>
            <a:schemeClr val="accent4"/>
          </a:solidFill>
          <a:ln cap="flat" cmpd="sng" w="25400">
            <a:solidFill>
              <a:schemeClr val="accent4"/>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8F8F8"/>
                </a:solidFill>
                <a:latin typeface="Helvetica Neue"/>
                <a:ea typeface="Helvetica Neue"/>
                <a:cs typeface="Helvetica Neue"/>
                <a:sym typeface="Helvetica Neue"/>
              </a:rPr>
              <a:t>Debe de ser claro y conciso en cuanto a la información que refleja.</a:t>
            </a:r>
            <a:endParaRPr b="0" i="0" sz="1400" u="none" cap="none" strike="noStrike">
              <a:solidFill>
                <a:srgbClr val="000000"/>
              </a:solidFill>
              <a:latin typeface="Arial"/>
              <a:ea typeface="Arial"/>
              <a:cs typeface="Arial"/>
              <a:sym typeface="Arial"/>
            </a:endParaRPr>
          </a:p>
        </p:txBody>
      </p:sp>
      <p:pic>
        <p:nvPicPr>
          <p:cNvPr descr="Dibujo de Mapa pirata pintado por en Dibujos.net el día 31-12-18 a las  16:58:13. Imprime, pinta o colorea tus propios dibujos!" id="294" name="Google Shape;294;p233"/>
          <p:cNvPicPr preferRelativeResize="0"/>
          <p:nvPr/>
        </p:nvPicPr>
        <p:blipFill rotWithShape="1">
          <a:blip r:embed="rId4">
            <a:alphaModFix/>
          </a:blip>
          <a:srcRect b="0" l="0" r="0" t="0"/>
          <a:stretch/>
        </p:blipFill>
        <p:spPr>
          <a:xfrm>
            <a:off x="20874560" y="0"/>
            <a:ext cx="3302254" cy="25867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descr="Resultado de imagen para METODOLOGIA" id="299" name="Google Shape;299;p234"/>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300" name="Google Shape;300;p234"/>
          <p:cNvSpPr/>
          <p:nvPr/>
        </p:nvSpPr>
        <p:spPr>
          <a:xfrm>
            <a:off x="11074350" y="1623584"/>
            <a:ext cx="1707466" cy="109671"/>
          </a:xfrm>
          <a:prstGeom prst="roundRect">
            <a:avLst>
              <a:gd fmla="val 50000" name="adj"/>
            </a:avLst>
          </a:prstGeom>
          <a:solidFill>
            <a:srgbClr val="00B050"/>
          </a:solidFill>
          <a:ln cap="flat" cmpd="sng" w="9525">
            <a:solidFill>
              <a:srgbClr val="00B050"/>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301" name="Google Shape;301;p234"/>
          <p:cNvSpPr txBox="1"/>
          <p:nvPr/>
        </p:nvSpPr>
        <p:spPr>
          <a:xfrm>
            <a:off x="6729984" y="644372"/>
            <a:ext cx="10967523"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Mapa de Procesos de Negocio</a:t>
            </a:r>
            <a:endParaRPr b="0" i="0" sz="5400" u="none" cap="none" strike="noStrike">
              <a:solidFill>
                <a:srgbClr val="000000"/>
              </a:solidFill>
              <a:latin typeface="Arial"/>
              <a:ea typeface="Arial"/>
              <a:cs typeface="Arial"/>
              <a:sym typeface="Arial"/>
            </a:endParaRPr>
          </a:p>
        </p:txBody>
      </p:sp>
      <p:sp>
        <p:nvSpPr>
          <p:cNvPr id="302" name="Google Shape;302;p234"/>
          <p:cNvSpPr txBox="1"/>
          <p:nvPr/>
        </p:nvSpPr>
        <p:spPr>
          <a:xfrm>
            <a:off x="7805422" y="1945330"/>
            <a:ext cx="8239954"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Ejemplos</a:t>
            </a:r>
            <a:endParaRPr b="0" i="0" sz="3600" u="none" cap="none" strike="noStrike">
              <a:solidFill>
                <a:srgbClr val="000000"/>
              </a:solidFill>
              <a:latin typeface="Arial"/>
              <a:ea typeface="Arial"/>
              <a:cs typeface="Arial"/>
              <a:sym typeface="Arial"/>
            </a:endParaRPr>
          </a:p>
        </p:txBody>
      </p:sp>
      <p:pic>
        <p:nvPicPr>
          <p:cNvPr id="303" name="Google Shape;303;p234"/>
          <p:cNvPicPr preferRelativeResize="0"/>
          <p:nvPr/>
        </p:nvPicPr>
        <p:blipFill rotWithShape="1">
          <a:blip r:embed="rId3">
            <a:alphaModFix/>
          </a:blip>
          <a:srcRect b="0" l="0" r="0" t="0"/>
          <a:stretch/>
        </p:blipFill>
        <p:spPr>
          <a:xfrm>
            <a:off x="7805422" y="2815959"/>
            <a:ext cx="16157027" cy="9495914"/>
          </a:xfrm>
          <a:prstGeom prst="rect">
            <a:avLst/>
          </a:prstGeom>
          <a:noFill/>
          <a:ln>
            <a:noFill/>
          </a:ln>
        </p:spPr>
      </p:pic>
      <p:sp>
        <p:nvSpPr>
          <p:cNvPr id="304" name="Google Shape;304;p234"/>
          <p:cNvSpPr/>
          <p:nvPr/>
        </p:nvSpPr>
        <p:spPr>
          <a:xfrm>
            <a:off x="965239" y="5957385"/>
            <a:ext cx="6534219" cy="6583680"/>
          </a:xfrm>
          <a:prstGeom prst="roundRect">
            <a:avLst>
              <a:gd fmla="val 16667" name="adj"/>
            </a:avLst>
          </a:prstGeom>
          <a:solidFill>
            <a:schemeClr val="accent4"/>
          </a:solidFill>
          <a:ln cap="flat" cmpd="sng" w="25400">
            <a:solidFill>
              <a:schemeClr val="accent4"/>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8F8F8"/>
                </a:solidFill>
                <a:latin typeface="Helvetica Neue"/>
                <a:ea typeface="Helvetica Neue"/>
                <a:cs typeface="Helvetica Neue"/>
                <a:sym typeface="Helvetica Neue"/>
              </a:rPr>
              <a:t>Empresa privada de presentación de servicios públicos domiciliarios del municipio de Tocancipá (Colombia).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8F8F8"/>
                </a:solidFill>
                <a:latin typeface="Helvetica Neue"/>
                <a:ea typeface="Helvetica Neue"/>
                <a:cs typeface="Helvetica Neue"/>
                <a:sym typeface="Helvetica Neue"/>
              </a:rPr>
              <a:t>Se encarga de los servicios de acueducto, alcantarillado (sistemas de transporte de agua) y aseo dentro del municipio.</a:t>
            </a:r>
            <a:endParaRPr b="0" i="0" sz="1400" u="none" cap="none" strike="noStrike">
              <a:solidFill>
                <a:srgbClr val="000000"/>
              </a:solidFill>
              <a:latin typeface="Arial"/>
              <a:ea typeface="Arial"/>
              <a:cs typeface="Arial"/>
              <a:sym typeface="Arial"/>
            </a:endParaRPr>
          </a:p>
        </p:txBody>
      </p:sp>
      <p:sp>
        <p:nvSpPr>
          <p:cNvPr id="305" name="Google Shape;305;p234"/>
          <p:cNvSpPr txBox="1"/>
          <p:nvPr/>
        </p:nvSpPr>
        <p:spPr>
          <a:xfrm>
            <a:off x="164592" y="12916561"/>
            <a:ext cx="1217980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Fuente: https://esptocancipa.com/mapa-de-procesos/</a:t>
            </a:r>
            <a:endParaRPr b="0" i="0" sz="1400" u="none" cap="none" strike="noStrike">
              <a:solidFill>
                <a:srgbClr val="000000"/>
              </a:solidFill>
              <a:latin typeface="Arial"/>
              <a:ea typeface="Arial"/>
              <a:cs typeface="Arial"/>
              <a:sym typeface="Arial"/>
            </a:endParaRPr>
          </a:p>
        </p:txBody>
      </p:sp>
      <p:pic>
        <p:nvPicPr>
          <p:cNvPr id="306" name="Google Shape;306;p234"/>
          <p:cNvPicPr preferRelativeResize="0"/>
          <p:nvPr/>
        </p:nvPicPr>
        <p:blipFill rotWithShape="1">
          <a:blip r:embed="rId4">
            <a:alphaModFix/>
          </a:blip>
          <a:srcRect b="0" l="0" r="0" t="0"/>
          <a:stretch/>
        </p:blipFill>
        <p:spPr>
          <a:xfrm>
            <a:off x="1734713" y="2337867"/>
            <a:ext cx="4995270" cy="3367933"/>
          </a:xfrm>
          <a:prstGeom prst="rect">
            <a:avLst/>
          </a:prstGeom>
          <a:noFill/>
          <a:ln>
            <a:noFill/>
          </a:ln>
        </p:spPr>
      </p:pic>
      <p:pic>
        <p:nvPicPr>
          <p:cNvPr descr="Dibujo de Mapa pirata pintado por en Dibujos.net el día 31-12-18 a las  16:58:13. Imprime, pinta o colorea tus propios dibujos!" id="307" name="Google Shape;307;p234"/>
          <p:cNvPicPr preferRelativeResize="0"/>
          <p:nvPr/>
        </p:nvPicPr>
        <p:blipFill rotWithShape="1">
          <a:blip r:embed="rId5">
            <a:alphaModFix/>
          </a:blip>
          <a:srcRect b="0" l="0" r="0" t="0"/>
          <a:stretch/>
        </p:blipFill>
        <p:spPr>
          <a:xfrm>
            <a:off x="20874560" y="0"/>
            <a:ext cx="3302254" cy="2586766"/>
          </a:xfrm>
          <a:prstGeom prst="rect">
            <a:avLst/>
          </a:prstGeom>
          <a:noFill/>
          <a:ln>
            <a:noFill/>
          </a:ln>
        </p:spPr>
      </p:pic>
      <p:sp>
        <p:nvSpPr>
          <p:cNvPr id="308" name="Google Shape;308;p234"/>
          <p:cNvSpPr/>
          <p:nvPr/>
        </p:nvSpPr>
        <p:spPr>
          <a:xfrm rot="-912243">
            <a:off x="10509934" y="9637810"/>
            <a:ext cx="3137183" cy="1005510"/>
          </a:xfrm>
          <a:prstGeom prst="roundRect">
            <a:avLst>
              <a:gd fmla="val 7260" name="adj"/>
            </a:avLst>
          </a:prstGeom>
          <a:solidFill>
            <a:schemeClr val="accent4">
              <a:alpha val="80000"/>
            </a:schemeClr>
          </a:solidFill>
          <a:ln>
            <a:noFill/>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Helvetica Neue"/>
                <a:ea typeface="Helvetica Neue"/>
                <a:cs typeface="Helvetica Neue"/>
                <a:sym typeface="Helvetica Neue"/>
              </a:rPr>
              <a:t>PROCESOS DE APOYO</a:t>
            </a:r>
            <a:endParaRPr b="0" i="0" sz="1400" u="none" cap="none" strike="noStrike">
              <a:solidFill>
                <a:srgbClr val="000000"/>
              </a:solidFill>
              <a:latin typeface="Arial"/>
              <a:ea typeface="Arial"/>
              <a:cs typeface="Arial"/>
              <a:sym typeface="Arial"/>
            </a:endParaRPr>
          </a:p>
        </p:txBody>
      </p:sp>
      <p:sp>
        <p:nvSpPr>
          <p:cNvPr id="309" name="Google Shape;309;p234"/>
          <p:cNvSpPr/>
          <p:nvPr/>
        </p:nvSpPr>
        <p:spPr>
          <a:xfrm rot="-1097381">
            <a:off x="10509934" y="5454630"/>
            <a:ext cx="3137183" cy="1005510"/>
          </a:xfrm>
          <a:prstGeom prst="roundRect">
            <a:avLst>
              <a:gd fmla="val 7260" name="adj"/>
            </a:avLst>
          </a:prstGeom>
          <a:solidFill>
            <a:srgbClr val="00B050">
              <a:alpha val="80000"/>
            </a:srgbClr>
          </a:solidFill>
          <a:ln>
            <a:noFill/>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Helvetica Neue"/>
                <a:ea typeface="Helvetica Neue"/>
                <a:cs typeface="Helvetica Neue"/>
                <a:sym typeface="Helvetica Neue"/>
              </a:rPr>
              <a:t>PROCESOS ESTRATÉGICOS</a:t>
            </a:r>
            <a:endParaRPr b="1" i="0" sz="1800" u="none" cap="none" strike="noStrike">
              <a:solidFill>
                <a:srgbClr val="FFFFFF"/>
              </a:solidFill>
              <a:latin typeface="Helvetica Neue"/>
              <a:ea typeface="Helvetica Neue"/>
              <a:cs typeface="Helvetica Neue"/>
              <a:sym typeface="Helvetica Neue"/>
            </a:endParaRPr>
          </a:p>
        </p:txBody>
      </p:sp>
      <p:sp>
        <p:nvSpPr>
          <p:cNvPr id="310" name="Google Shape;310;p234"/>
          <p:cNvSpPr/>
          <p:nvPr/>
        </p:nvSpPr>
        <p:spPr>
          <a:xfrm rot="-988430">
            <a:off x="10509935" y="7465064"/>
            <a:ext cx="3137183" cy="1005510"/>
          </a:xfrm>
          <a:prstGeom prst="roundRect">
            <a:avLst>
              <a:gd fmla="val 7260" name="adj"/>
            </a:avLst>
          </a:prstGeom>
          <a:solidFill>
            <a:schemeClr val="accent5">
              <a:alpha val="80000"/>
            </a:schemeClr>
          </a:solidFill>
          <a:ln>
            <a:noFill/>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Helvetica Neue"/>
                <a:ea typeface="Helvetica Neue"/>
                <a:cs typeface="Helvetica Neue"/>
                <a:sym typeface="Helvetica Neue"/>
              </a:rPr>
              <a:t>PROCESOS OPERATIVOS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Helvetica Neue"/>
                <a:ea typeface="Helvetica Neue"/>
                <a:cs typeface="Helvetica Neue"/>
                <a:sym typeface="Helvetica Neue"/>
              </a:rPr>
              <a:t> (o CLAVES)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descr="Resultado de imagen para METODOLOGIA" id="315" name="Google Shape;315;p235"/>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316" name="Google Shape;316;p235"/>
          <p:cNvSpPr/>
          <p:nvPr/>
        </p:nvSpPr>
        <p:spPr>
          <a:xfrm>
            <a:off x="11074350" y="1623584"/>
            <a:ext cx="1707466" cy="109671"/>
          </a:xfrm>
          <a:prstGeom prst="roundRect">
            <a:avLst>
              <a:gd fmla="val 50000" name="adj"/>
            </a:avLst>
          </a:prstGeom>
          <a:solidFill>
            <a:srgbClr val="00B050"/>
          </a:solidFill>
          <a:ln cap="flat" cmpd="sng" w="9525">
            <a:solidFill>
              <a:srgbClr val="00B050"/>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317" name="Google Shape;317;p235"/>
          <p:cNvSpPr txBox="1"/>
          <p:nvPr/>
        </p:nvSpPr>
        <p:spPr>
          <a:xfrm>
            <a:off x="6729984" y="644372"/>
            <a:ext cx="10967523"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Mapa de Procesos de Negocio</a:t>
            </a:r>
            <a:endParaRPr b="0" i="0" sz="5400" u="none" cap="none" strike="noStrike">
              <a:solidFill>
                <a:srgbClr val="000000"/>
              </a:solidFill>
              <a:latin typeface="Arial"/>
              <a:ea typeface="Arial"/>
              <a:cs typeface="Arial"/>
              <a:sym typeface="Arial"/>
            </a:endParaRPr>
          </a:p>
        </p:txBody>
      </p:sp>
      <p:sp>
        <p:nvSpPr>
          <p:cNvPr id="318" name="Google Shape;318;p235"/>
          <p:cNvSpPr txBox="1"/>
          <p:nvPr/>
        </p:nvSpPr>
        <p:spPr>
          <a:xfrm>
            <a:off x="7805422" y="1945330"/>
            <a:ext cx="8239954"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Ejemplos</a:t>
            </a:r>
            <a:endParaRPr b="0" i="0" sz="3600" u="none" cap="none" strike="noStrike">
              <a:solidFill>
                <a:srgbClr val="000000"/>
              </a:solidFill>
              <a:latin typeface="Arial"/>
              <a:ea typeface="Arial"/>
              <a:cs typeface="Arial"/>
              <a:sym typeface="Arial"/>
            </a:endParaRPr>
          </a:p>
        </p:txBody>
      </p:sp>
      <p:pic>
        <p:nvPicPr>
          <p:cNvPr descr="Dibujo de Mapa pirata pintado por en Dibujos.net el día 31-12-18 a las  16:58:13. Imprime, pinta o colorea tus propios dibujos!" id="319" name="Google Shape;319;p235"/>
          <p:cNvPicPr preferRelativeResize="0"/>
          <p:nvPr/>
        </p:nvPicPr>
        <p:blipFill rotWithShape="1">
          <a:blip r:embed="rId3">
            <a:alphaModFix/>
          </a:blip>
          <a:srcRect b="0" l="0" r="0" t="0"/>
          <a:stretch/>
        </p:blipFill>
        <p:spPr>
          <a:xfrm>
            <a:off x="20874560" y="0"/>
            <a:ext cx="3302254" cy="2586766"/>
          </a:xfrm>
          <a:prstGeom prst="rect">
            <a:avLst/>
          </a:prstGeom>
          <a:noFill/>
          <a:ln>
            <a:noFill/>
          </a:ln>
        </p:spPr>
      </p:pic>
      <p:sp>
        <p:nvSpPr>
          <p:cNvPr id="320" name="Google Shape;320;p235"/>
          <p:cNvSpPr/>
          <p:nvPr/>
        </p:nvSpPr>
        <p:spPr>
          <a:xfrm>
            <a:off x="965239" y="5957385"/>
            <a:ext cx="6534219" cy="6583680"/>
          </a:xfrm>
          <a:prstGeom prst="roundRect">
            <a:avLst>
              <a:gd fmla="val 16667" name="adj"/>
            </a:avLst>
          </a:prstGeom>
          <a:solidFill>
            <a:schemeClr val="accent4"/>
          </a:solidFill>
          <a:ln cap="flat" cmpd="sng" w="25400">
            <a:solidFill>
              <a:schemeClr val="accent4"/>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8F8F8"/>
                </a:solidFill>
                <a:latin typeface="Helvetica Neue"/>
                <a:ea typeface="Helvetica Neue"/>
                <a:cs typeface="Helvetica Neue"/>
                <a:sym typeface="Helvetica Neue"/>
              </a:rPr>
              <a:t>El Hospital Privado de Comunidad inaugurado en Mar del Plata el 30 de mayo de 1971 tiene como objetivo brindar el mejor servicio para la prevención, recuperación y rehabilitación de la salud.</a:t>
            </a:r>
            <a:endParaRPr b="0" i="0" sz="1400" u="none" cap="none" strike="noStrike">
              <a:solidFill>
                <a:srgbClr val="000000"/>
              </a:solidFill>
              <a:latin typeface="Arial"/>
              <a:ea typeface="Arial"/>
              <a:cs typeface="Arial"/>
              <a:sym typeface="Arial"/>
            </a:endParaRPr>
          </a:p>
        </p:txBody>
      </p:sp>
      <p:pic>
        <p:nvPicPr>
          <p:cNvPr id="321" name="Google Shape;321;p235"/>
          <p:cNvPicPr preferRelativeResize="0"/>
          <p:nvPr/>
        </p:nvPicPr>
        <p:blipFill rotWithShape="1">
          <a:blip r:embed="rId4">
            <a:alphaModFix/>
          </a:blip>
          <a:srcRect b="0" l="0" r="0" t="0"/>
          <a:stretch/>
        </p:blipFill>
        <p:spPr>
          <a:xfrm>
            <a:off x="10111612" y="2536172"/>
            <a:ext cx="14259688" cy="11172735"/>
          </a:xfrm>
          <a:prstGeom prst="rect">
            <a:avLst/>
          </a:prstGeom>
          <a:noFill/>
          <a:ln>
            <a:noFill/>
          </a:ln>
        </p:spPr>
      </p:pic>
      <p:sp>
        <p:nvSpPr>
          <p:cNvPr id="322" name="Google Shape;322;p235"/>
          <p:cNvSpPr txBox="1"/>
          <p:nvPr/>
        </p:nvSpPr>
        <p:spPr>
          <a:xfrm>
            <a:off x="143665" y="12903922"/>
            <a:ext cx="1217980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Fuente: https://www.hpc.org.ar/hospital/mapa-de-procesos-hpc/</a:t>
            </a:r>
            <a:endParaRPr b="0" i="0" sz="1400" u="none" cap="none" strike="noStrike">
              <a:solidFill>
                <a:srgbClr val="000000"/>
              </a:solidFill>
              <a:latin typeface="Arial"/>
              <a:ea typeface="Arial"/>
              <a:cs typeface="Arial"/>
              <a:sym typeface="Arial"/>
            </a:endParaRPr>
          </a:p>
        </p:txBody>
      </p:sp>
      <p:pic>
        <p:nvPicPr>
          <p:cNvPr id="323" name="Google Shape;323;p235"/>
          <p:cNvPicPr preferRelativeResize="0"/>
          <p:nvPr/>
        </p:nvPicPr>
        <p:blipFill rotWithShape="1">
          <a:blip r:embed="rId5">
            <a:alphaModFix/>
          </a:blip>
          <a:srcRect b="0" l="0" r="0" t="0"/>
          <a:stretch/>
        </p:blipFill>
        <p:spPr>
          <a:xfrm>
            <a:off x="379598" y="2416851"/>
            <a:ext cx="9496081" cy="3177677"/>
          </a:xfrm>
          <a:prstGeom prst="rect">
            <a:avLst/>
          </a:prstGeom>
          <a:noFill/>
          <a:ln>
            <a:noFill/>
          </a:ln>
        </p:spPr>
      </p:pic>
      <p:sp>
        <p:nvSpPr>
          <p:cNvPr id="324" name="Google Shape;324;p235"/>
          <p:cNvSpPr/>
          <p:nvPr/>
        </p:nvSpPr>
        <p:spPr>
          <a:xfrm rot="-1057030">
            <a:off x="10509934" y="11503585"/>
            <a:ext cx="3137183" cy="1005510"/>
          </a:xfrm>
          <a:prstGeom prst="roundRect">
            <a:avLst>
              <a:gd fmla="val 7260" name="adj"/>
            </a:avLst>
          </a:prstGeom>
          <a:solidFill>
            <a:schemeClr val="accent4">
              <a:alpha val="80000"/>
            </a:schemeClr>
          </a:solidFill>
          <a:ln>
            <a:noFill/>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Helvetica Neue"/>
                <a:ea typeface="Helvetica Neue"/>
                <a:cs typeface="Helvetica Neue"/>
                <a:sym typeface="Helvetica Neue"/>
              </a:rPr>
              <a:t>PROCESOS DE APOYO</a:t>
            </a:r>
            <a:endParaRPr b="0" i="0" sz="1400" u="none" cap="none" strike="noStrike">
              <a:solidFill>
                <a:srgbClr val="000000"/>
              </a:solidFill>
              <a:latin typeface="Arial"/>
              <a:ea typeface="Arial"/>
              <a:cs typeface="Arial"/>
              <a:sym typeface="Arial"/>
            </a:endParaRPr>
          </a:p>
        </p:txBody>
      </p:sp>
      <p:sp>
        <p:nvSpPr>
          <p:cNvPr id="325" name="Google Shape;325;p235"/>
          <p:cNvSpPr/>
          <p:nvPr/>
        </p:nvSpPr>
        <p:spPr>
          <a:xfrm rot="-1262670">
            <a:off x="10187526" y="4059279"/>
            <a:ext cx="3137183" cy="1005510"/>
          </a:xfrm>
          <a:prstGeom prst="roundRect">
            <a:avLst>
              <a:gd fmla="val 7260" name="adj"/>
            </a:avLst>
          </a:prstGeom>
          <a:solidFill>
            <a:srgbClr val="00B050">
              <a:alpha val="80000"/>
            </a:srgbClr>
          </a:solidFill>
          <a:ln>
            <a:noFill/>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Helvetica Neue"/>
                <a:ea typeface="Helvetica Neue"/>
                <a:cs typeface="Helvetica Neue"/>
                <a:sym typeface="Helvetica Neue"/>
              </a:rPr>
              <a:t>PROCESOS ESTRATÉGICOS</a:t>
            </a:r>
            <a:endParaRPr b="1" i="0" sz="1800" u="none" cap="none" strike="noStrike">
              <a:solidFill>
                <a:srgbClr val="FFFFFF"/>
              </a:solidFill>
              <a:latin typeface="Helvetica Neue"/>
              <a:ea typeface="Helvetica Neue"/>
              <a:cs typeface="Helvetica Neue"/>
              <a:sym typeface="Helvetica Neue"/>
            </a:endParaRPr>
          </a:p>
        </p:txBody>
      </p:sp>
      <p:sp>
        <p:nvSpPr>
          <p:cNvPr id="326" name="Google Shape;326;p235"/>
          <p:cNvSpPr/>
          <p:nvPr/>
        </p:nvSpPr>
        <p:spPr>
          <a:xfrm rot="-1182174">
            <a:off x="10509933" y="7265472"/>
            <a:ext cx="3137183" cy="1005510"/>
          </a:xfrm>
          <a:prstGeom prst="roundRect">
            <a:avLst>
              <a:gd fmla="val 7260" name="adj"/>
            </a:avLst>
          </a:prstGeom>
          <a:solidFill>
            <a:schemeClr val="accent5">
              <a:alpha val="80000"/>
            </a:schemeClr>
          </a:solidFill>
          <a:ln>
            <a:noFill/>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Helvetica Neue"/>
                <a:ea typeface="Helvetica Neue"/>
                <a:cs typeface="Helvetica Neue"/>
                <a:sym typeface="Helvetica Neue"/>
              </a:rPr>
              <a:t>PROCESOS OPERATIVOS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Helvetica Neue"/>
                <a:ea typeface="Helvetica Neue"/>
                <a:cs typeface="Helvetica Neue"/>
                <a:sym typeface="Helvetica Neue"/>
              </a:rPr>
              <a:t> (o CLAVES)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descr="Resultado de imagen para METODOLOGIA" id="331" name="Google Shape;331;p236"/>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332" name="Google Shape;332;p236"/>
          <p:cNvSpPr/>
          <p:nvPr/>
        </p:nvSpPr>
        <p:spPr>
          <a:xfrm>
            <a:off x="11074350" y="1623584"/>
            <a:ext cx="1707466" cy="109671"/>
          </a:xfrm>
          <a:prstGeom prst="roundRect">
            <a:avLst>
              <a:gd fmla="val 50000" name="adj"/>
            </a:avLst>
          </a:prstGeom>
          <a:solidFill>
            <a:srgbClr val="0070C0"/>
          </a:solidFill>
          <a:ln cap="flat" cmpd="sng" w="9525">
            <a:solidFill>
              <a:srgbClr val="0070C0"/>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333" name="Google Shape;333;p236"/>
          <p:cNvSpPr txBox="1"/>
          <p:nvPr/>
        </p:nvSpPr>
        <p:spPr>
          <a:xfrm>
            <a:off x="6729984" y="644372"/>
            <a:ext cx="10967523"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Gestión de Procesos de Negocio</a:t>
            </a:r>
            <a:endParaRPr b="0" i="0" sz="5400" u="none" cap="none" strike="noStrike">
              <a:solidFill>
                <a:srgbClr val="000000"/>
              </a:solidFill>
              <a:latin typeface="Arial"/>
              <a:ea typeface="Arial"/>
              <a:cs typeface="Arial"/>
              <a:sym typeface="Arial"/>
            </a:endParaRPr>
          </a:p>
        </p:txBody>
      </p:sp>
      <p:pic>
        <p:nvPicPr>
          <p:cNvPr id="334" name="Google Shape;334;p236"/>
          <p:cNvPicPr preferRelativeResize="0"/>
          <p:nvPr/>
        </p:nvPicPr>
        <p:blipFill rotWithShape="1">
          <a:blip r:embed="rId3">
            <a:alphaModFix/>
          </a:blip>
          <a:srcRect b="0" l="0" r="0" t="0"/>
          <a:stretch/>
        </p:blipFill>
        <p:spPr>
          <a:xfrm>
            <a:off x="51778" y="1733255"/>
            <a:ext cx="3001929" cy="3939540"/>
          </a:xfrm>
          <a:prstGeom prst="rect">
            <a:avLst/>
          </a:prstGeom>
          <a:noFill/>
          <a:ln>
            <a:noFill/>
          </a:ln>
        </p:spPr>
      </p:pic>
      <p:sp>
        <p:nvSpPr>
          <p:cNvPr id="335" name="Google Shape;335;p236"/>
          <p:cNvSpPr txBox="1"/>
          <p:nvPr/>
        </p:nvSpPr>
        <p:spPr>
          <a:xfrm>
            <a:off x="729048" y="5672795"/>
            <a:ext cx="3990949" cy="1624979"/>
          </a:xfrm>
          <a:prstGeom prst="rect">
            <a:avLst/>
          </a:prstGeom>
          <a:noFill/>
          <a:ln>
            <a:noFill/>
          </a:ln>
        </p:spPr>
        <p:txBody>
          <a:bodyPr anchorCtr="0" anchor="t" bIns="91400" lIns="91400" spcFirstLastPara="1" rIns="91400" wrap="square" tIns="91400">
            <a:spAutoFit/>
          </a:bodyPr>
          <a:lstStyle/>
          <a:p>
            <a:pPr indent="0" lvl="0" marL="0" marR="0" rtl="0" algn="ctr">
              <a:lnSpc>
                <a:spcPct val="130000"/>
              </a:lnSpc>
              <a:spcBef>
                <a:spcPts val="0"/>
              </a:spcBef>
              <a:spcAft>
                <a:spcPts val="0"/>
              </a:spcAft>
              <a:buClr>
                <a:srgbClr val="445469"/>
              </a:buClr>
              <a:buSzPts val="2800"/>
              <a:buFont typeface="Helvetica Neue"/>
              <a:buNone/>
            </a:pPr>
            <a:r>
              <a:rPr b="0" i="0" lang="en-US" sz="2400" u="none" cap="none" strike="noStrike">
                <a:solidFill>
                  <a:srgbClr val="445469"/>
                </a:solidFill>
                <a:latin typeface="Helvetica Neue"/>
                <a:ea typeface="Helvetica Neue"/>
                <a:cs typeface="Helvetica Neue"/>
                <a:sym typeface="Helvetica Neue"/>
              </a:rPr>
              <a:t>¿CÓMO IDENTIFICO</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445469"/>
              </a:buClr>
              <a:buSzPts val="2800"/>
              <a:buFont typeface="Helvetica Neue"/>
              <a:buNone/>
            </a:pPr>
            <a:r>
              <a:rPr b="0" i="0" lang="en-US" sz="2400" u="none" cap="none" strike="noStrike">
                <a:solidFill>
                  <a:srgbClr val="445469"/>
                </a:solidFill>
                <a:latin typeface="Helvetica Neue"/>
                <a:ea typeface="Helvetica Neue"/>
                <a:cs typeface="Helvetica Neue"/>
                <a:sym typeface="Helvetica Neue"/>
              </a:rPr>
              <a:t>PROCESOS DE NEGOCIO </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445469"/>
              </a:buClr>
              <a:buSzPts val="2800"/>
              <a:buFont typeface="Helvetica Neue"/>
              <a:buNone/>
            </a:pPr>
            <a:r>
              <a:rPr b="0" i="0" lang="en-US" sz="2400" u="none" cap="none" strike="noStrike">
                <a:solidFill>
                  <a:srgbClr val="445469"/>
                </a:solidFill>
                <a:latin typeface="Helvetica Neue"/>
                <a:ea typeface="Helvetica Neue"/>
                <a:cs typeface="Helvetica Neue"/>
                <a:sym typeface="Helvetica Neue"/>
              </a:rPr>
              <a:t>EN UNA ORGANIZACIÓN?</a:t>
            </a:r>
            <a:endParaRPr b="0" i="0" sz="2400" u="none" cap="none" strike="noStrike">
              <a:solidFill>
                <a:srgbClr val="000000"/>
              </a:solidFill>
              <a:latin typeface="Arial"/>
              <a:ea typeface="Arial"/>
              <a:cs typeface="Arial"/>
              <a:sym typeface="Arial"/>
            </a:endParaRPr>
          </a:p>
        </p:txBody>
      </p:sp>
      <p:pic>
        <p:nvPicPr>
          <p:cNvPr id="336" name="Google Shape;336;p236"/>
          <p:cNvPicPr preferRelativeResize="0"/>
          <p:nvPr/>
        </p:nvPicPr>
        <p:blipFill rotWithShape="1">
          <a:blip r:embed="rId4">
            <a:alphaModFix/>
          </a:blip>
          <a:srcRect b="0" l="0" r="0" t="0"/>
          <a:stretch/>
        </p:blipFill>
        <p:spPr>
          <a:xfrm>
            <a:off x="17298805" y="4635246"/>
            <a:ext cx="3434855" cy="4402541"/>
          </a:xfrm>
          <a:prstGeom prst="rect">
            <a:avLst/>
          </a:prstGeom>
          <a:noFill/>
          <a:ln>
            <a:noFill/>
          </a:ln>
        </p:spPr>
      </p:pic>
      <p:pic>
        <p:nvPicPr>
          <p:cNvPr id="337" name="Google Shape;337;p236"/>
          <p:cNvPicPr preferRelativeResize="0"/>
          <p:nvPr/>
        </p:nvPicPr>
        <p:blipFill rotWithShape="1">
          <a:blip r:embed="rId5">
            <a:alphaModFix/>
          </a:blip>
          <a:srcRect b="0" l="0" r="0" t="0"/>
          <a:stretch/>
        </p:blipFill>
        <p:spPr>
          <a:xfrm>
            <a:off x="2366417" y="3409704"/>
            <a:ext cx="3131741" cy="1671198"/>
          </a:xfrm>
          <a:prstGeom prst="rect">
            <a:avLst/>
          </a:prstGeom>
          <a:noFill/>
          <a:ln>
            <a:noFill/>
          </a:ln>
        </p:spPr>
      </p:pic>
      <p:sp>
        <p:nvSpPr>
          <p:cNvPr id="338" name="Google Shape;338;p236"/>
          <p:cNvSpPr/>
          <p:nvPr/>
        </p:nvSpPr>
        <p:spPr>
          <a:xfrm>
            <a:off x="5643480" y="3801061"/>
            <a:ext cx="1086504" cy="1146884"/>
          </a:xfrm>
          <a:prstGeom prst="rightArrow">
            <a:avLst>
              <a:gd fmla="val 50000" name="adj1"/>
              <a:gd fmla="val 50000" name="adj2"/>
            </a:avLst>
          </a:prstGeom>
          <a:solidFill>
            <a:schemeClr val="accent1"/>
          </a:solidFill>
          <a:ln cap="flat" cmpd="sng" w="25400">
            <a:solidFill>
              <a:srgbClr val="1B61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339" name="Google Shape;339;p236"/>
          <p:cNvSpPr/>
          <p:nvPr/>
        </p:nvSpPr>
        <p:spPr>
          <a:xfrm>
            <a:off x="7324534" y="3490124"/>
            <a:ext cx="9537001" cy="1880858"/>
          </a:xfrm>
          <a:prstGeom prst="roundRect">
            <a:avLst>
              <a:gd fmla="val 7260" name="adj"/>
            </a:avLst>
          </a:prstGeom>
          <a:solidFill>
            <a:srgbClr val="00B050"/>
          </a:solidFill>
          <a:ln cap="flat" cmpd="sng" w="9525">
            <a:solidFill>
              <a:srgbClr val="00B050"/>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Gestión de Procesos de Negocio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(o en inglés, Business Process Management – BPM)</a:t>
            </a:r>
            <a:endParaRPr b="1" i="0" sz="3600" u="none" cap="none" strike="noStrike">
              <a:solidFill>
                <a:srgbClr val="FFFFFF"/>
              </a:solidFill>
              <a:latin typeface="Helvetica Neue"/>
              <a:ea typeface="Helvetica Neue"/>
              <a:cs typeface="Helvetica Neue"/>
              <a:sym typeface="Helvetica Neue"/>
            </a:endParaRPr>
          </a:p>
        </p:txBody>
      </p:sp>
      <p:sp>
        <p:nvSpPr>
          <p:cNvPr id="340" name="Google Shape;340;p236"/>
          <p:cNvSpPr/>
          <p:nvPr/>
        </p:nvSpPr>
        <p:spPr>
          <a:xfrm>
            <a:off x="7049885" y="5824256"/>
            <a:ext cx="9811651" cy="3283168"/>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400"/>
              <a:buFont typeface="Arial"/>
              <a:buNone/>
            </a:pPr>
            <a:r>
              <a:rPr b="0" i="0" lang="en-US" sz="3400" u="none" cap="none" strike="noStrike">
                <a:solidFill>
                  <a:srgbClr val="445469"/>
                </a:solidFill>
                <a:latin typeface="Helvetica Neue"/>
                <a:ea typeface="Helvetica Neue"/>
                <a:cs typeface="Helvetica Neue"/>
                <a:sym typeface="Helvetica Neue"/>
              </a:rPr>
              <a:t>Es una disciplina de gestión que integra las estrategias y los objetivos de una organización con las expectativas y necesidades del cliente a través de un enfoque en los procesos de un extremo a otro. </a:t>
            </a:r>
            <a:endParaRPr b="0" i="0" sz="3400" u="none" cap="none" strike="noStrike">
              <a:solidFill>
                <a:schemeClr val="lt1"/>
              </a:solidFill>
              <a:latin typeface="Arial"/>
              <a:ea typeface="Arial"/>
              <a:cs typeface="Arial"/>
              <a:sym typeface="Arial"/>
            </a:endParaRPr>
          </a:p>
        </p:txBody>
      </p:sp>
      <p:sp>
        <p:nvSpPr>
          <p:cNvPr id="341" name="Google Shape;341;p236"/>
          <p:cNvSpPr/>
          <p:nvPr/>
        </p:nvSpPr>
        <p:spPr>
          <a:xfrm>
            <a:off x="3649988" y="9612335"/>
            <a:ext cx="5632726" cy="3765240"/>
          </a:xfrm>
          <a:prstGeom prst="roundRect">
            <a:avLst>
              <a:gd fmla="val 16667" name="adj"/>
            </a:avLst>
          </a:prstGeom>
          <a:solidFill>
            <a:schemeClr val="accent4"/>
          </a:solidFill>
          <a:ln cap="flat" cmpd="sng" w="25400">
            <a:solidFill>
              <a:schemeClr val="accent4"/>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8F8F8"/>
                </a:solidFill>
                <a:latin typeface="Helvetica Neue"/>
                <a:ea typeface="Helvetica Neue"/>
                <a:cs typeface="Helvetica Neue"/>
                <a:sym typeface="Helvetica Neue"/>
              </a:rPr>
              <a:t>Incluye métodos y técnicas que soportan el diseño, administración, configuración, representación 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8F8F8"/>
                </a:solidFill>
                <a:latin typeface="Helvetica Neue"/>
                <a:ea typeface="Helvetica Neue"/>
                <a:cs typeface="Helvetica Neue"/>
                <a:sym typeface="Helvetica Neue"/>
              </a:rPr>
              <a:t>análisis de los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8F8F8"/>
                </a:solidFill>
                <a:latin typeface="Helvetica Neue"/>
                <a:ea typeface="Helvetica Neue"/>
                <a:cs typeface="Helvetica Neue"/>
                <a:sym typeface="Helvetica Neue"/>
              </a:rPr>
              <a:t>procesos de negocio. </a:t>
            </a:r>
            <a:endParaRPr b="1" i="0" sz="3200" u="none" cap="none" strike="noStrike">
              <a:solidFill>
                <a:srgbClr val="F8F8F8"/>
              </a:solidFill>
              <a:latin typeface="Helvetica Neue"/>
              <a:ea typeface="Helvetica Neue"/>
              <a:cs typeface="Helvetica Neue"/>
              <a:sym typeface="Helvetica Neue"/>
            </a:endParaRPr>
          </a:p>
        </p:txBody>
      </p:sp>
      <p:sp>
        <p:nvSpPr>
          <p:cNvPr id="342" name="Google Shape;342;p236"/>
          <p:cNvSpPr/>
          <p:nvPr/>
        </p:nvSpPr>
        <p:spPr>
          <a:xfrm>
            <a:off x="15651218" y="9617081"/>
            <a:ext cx="5632726" cy="3765240"/>
          </a:xfrm>
          <a:prstGeom prst="roundRect">
            <a:avLst>
              <a:gd fmla="val 16667" name="adj"/>
            </a:avLst>
          </a:prstGeom>
          <a:solidFill>
            <a:srgbClr val="7594B8"/>
          </a:solidFill>
          <a:ln cap="flat" cmpd="sng" w="25400">
            <a:solidFill>
              <a:srgbClr val="7594B8"/>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8F8F8"/>
                </a:solidFill>
                <a:latin typeface="Helvetica Neue"/>
                <a:ea typeface="Helvetica Neue"/>
                <a:cs typeface="Helvetica Neue"/>
                <a:sym typeface="Helvetica Neue"/>
              </a:rPr>
              <a:t>Es independiente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8F8F8"/>
                </a:solidFill>
                <a:latin typeface="Helvetica Neue"/>
                <a:ea typeface="Helvetica Neue"/>
                <a:cs typeface="Helvetica Neue"/>
                <a:sym typeface="Helvetica Neue"/>
              </a:rPr>
              <a:t>de la arquitectura de software en que se implemente.</a:t>
            </a:r>
            <a:endParaRPr b="0" i="0" sz="1400" u="none" cap="none" strike="noStrike">
              <a:solidFill>
                <a:srgbClr val="000000"/>
              </a:solidFill>
              <a:latin typeface="Arial"/>
              <a:ea typeface="Arial"/>
              <a:cs typeface="Arial"/>
              <a:sym typeface="Arial"/>
            </a:endParaRPr>
          </a:p>
        </p:txBody>
      </p:sp>
      <p:sp>
        <p:nvSpPr>
          <p:cNvPr id="343" name="Google Shape;343;p236"/>
          <p:cNvSpPr/>
          <p:nvPr/>
        </p:nvSpPr>
        <p:spPr>
          <a:xfrm>
            <a:off x="9630995" y="9617073"/>
            <a:ext cx="5632726" cy="3765240"/>
          </a:xfrm>
          <a:prstGeom prst="roundRect">
            <a:avLst>
              <a:gd fmla="val 16667" name="adj"/>
            </a:avLst>
          </a:prstGeom>
          <a:solidFill>
            <a:srgbClr val="F48C89"/>
          </a:solidFill>
          <a:ln cap="flat" cmpd="sng" w="25400">
            <a:solidFill>
              <a:srgbClr val="F48C89"/>
            </a:solidFill>
            <a:prstDash val="solid"/>
            <a:bevel/>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8F8F8"/>
                </a:solidFill>
                <a:latin typeface="Helvetica Neue"/>
                <a:ea typeface="Helvetica Neue"/>
                <a:cs typeface="Helvetica Neue"/>
                <a:sym typeface="Helvetica Neue"/>
              </a:rPr>
              <a:t>Su objetivo es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8F8F8"/>
                </a:solidFill>
                <a:latin typeface="Helvetica Neue"/>
                <a:ea typeface="Helvetica Neue"/>
                <a:cs typeface="Helvetica Neue"/>
                <a:sym typeface="Helvetica Neue"/>
              </a:rPr>
              <a:t>mejorar los procesos de negocio y asegurar que se realicen, de la manera más eficiente y eficaz.</a:t>
            </a:r>
            <a:endParaRPr b="0" i="0" sz="1400" u="none" cap="none" strike="noStrike">
              <a:solidFill>
                <a:srgbClr val="000000"/>
              </a:solidFill>
              <a:latin typeface="Arial"/>
              <a:ea typeface="Arial"/>
              <a:cs typeface="Arial"/>
              <a:sym typeface="Arial"/>
            </a:endParaRPr>
          </a:p>
        </p:txBody>
      </p:sp>
      <p:pic>
        <p:nvPicPr>
          <p:cNvPr id="344" name="Google Shape;344;p236"/>
          <p:cNvPicPr preferRelativeResize="0"/>
          <p:nvPr/>
        </p:nvPicPr>
        <p:blipFill rotWithShape="1">
          <a:blip r:embed="rId6">
            <a:alphaModFix/>
          </a:blip>
          <a:srcRect b="0" l="0" r="0" t="0"/>
          <a:stretch/>
        </p:blipFill>
        <p:spPr>
          <a:xfrm>
            <a:off x="413539" y="10182385"/>
            <a:ext cx="2640168" cy="19775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37"/>
          <p:cNvSpPr/>
          <p:nvPr/>
        </p:nvSpPr>
        <p:spPr>
          <a:xfrm>
            <a:off x="6347" y="-7406"/>
            <a:ext cx="24364955" cy="8072993"/>
          </a:xfrm>
          <a:prstGeom prst="rect">
            <a:avLst/>
          </a:prstGeom>
          <a:gradFill>
            <a:gsLst>
              <a:gs pos="0">
                <a:srgbClr val="074065">
                  <a:alpha val="80000"/>
                </a:srgbClr>
              </a:gs>
              <a:gs pos="100000">
                <a:srgbClr val="0E80C9">
                  <a:alpha val="80000"/>
                </a:srgbClr>
              </a:gs>
            </a:gsLst>
            <a:lin ang="16200000" scaled="0"/>
          </a:grad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rgbClr val="FFFFFF"/>
              </a:solidFill>
              <a:latin typeface="Lato Light"/>
              <a:ea typeface="Lato Light"/>
              <a:cs typeface="Lato Light"/>
              <a:sym typeface="Lato Light"/>
            </a:endParaRPr>
          </a:p>
        </p:txBody>
      </p:sp>
      <p:grpSp>
        <p:nvGrpSpPr>
          <p:cNvPr id="350" name="Google Shape;350;p237"/>
          <p:cNvGrpSpPr/>
          <p:nvPr/>
        </p:nvGrpSpPr>
        <p:grpSpPr>
          <a:xfrm>
            <a:off x="10460736" y="2347904"/>
            <a:ext cx="9917781" cy="3268511"/>
            <a:chOff x="0" y="0"/>
            <a:chExt cx="10432484" cy="3046129"/>
          </a:xfrm>
        </p:grpSpPr>
        <p:sp>
          <p:nvSpPr>
            <p:cNvPr id="351" name="Google Shape;351;p237"/>
            <p:cNvSpPr/>
            <p:nvPr/>
          </p:nvSpPr>
          <p:spPr>
            <a:xfrm>
              <a:off x="0" y="0"/>
              <a:ext cx="2024371" cy="1520939"/>
            </a:xfrm>
            <a:custGeom>
              <a:rect b="b" l="l" r="r" t="t"/>
              <a:pathLst>
                <a:path extrusionOk="0" h="21600" w="21600">
                  <a:moveTo>
                    <a:pt x="0" y="0"/>
                  </a:moveTo>
                  <a:lnTo>
                    <a:pt x="21600" y="0"/>
                  </a:lnTo>
                  <a:lnTo>
                    <a:pt x="18552" y="3048"/>
                  </a:lnTo>
                  <a:lnTo>
                    <a:pt x="2290" y="3048"/>
                  </a:lnTo>
                  <a:lnTo>
                    <a:pt x="2290" y="19310"/>
                  </a:lnTo>
                  <a:lnTo>
                    <a:pt x="0" y="21600"/>
                  </a:lnTo>
                  <a:close/>
                </a:path>
              </a:pathLst>
            </a:custGeom>
            <a:solidFill>
              <a:srgbClr val="FFFFFF"/>
            </a:solidFill>
            <a:ln>
              <a:noFill/>
            </a:ln>
            <a:effectLst>
              <a:outerShdw blurRad="38100" rotWithShape="0" dir="5400000" dist="23000">
                <a:srgbClr val="000000">
                  <a:alpha val="34117"/>
                </a:srgbClr>
              </a:outerShdw>
            </a:effectLst>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998"/>
                <a:buFont typeface="Arial"/>
                <a:buNone/>
              </a:pPr>
              <a:r>
                <a:t/>
              </a:r>
              <a:endParaRPr b="0" i="0" sz="3998" u="none" cap="none" strike="noStrike">
                <a:solidFill>
                  <a:srgbClr val="737572"/>
                </a:solidFill>
                <a:latin typeface="Lato Light"/>
                <a:ea typeface="Lato Light"/>
                <a:cs typeface="Lato Light"/>
                <a:sym typeface="Lato Light"/>
              </a:endParaRPr>
            </a:p>
          </p:txBody>
        </p:sp>
        <p:sp>
          <p:nvSpPr>
            <p:cNvPr id="352" name="Google Shape;352;p237"/>
            <p:cNvSpPr/>
            <p:nvPr/>
          </p:nvSpPr>
          <p:spPr>
            <a:xfrm rot="10800000">
              <a:off x="8408113" y="1525190"/>
              <a:ext cx="2024371" cy="1520939"/>
            </a:xfrm>
            <a:custGeom>
              <a:rect b="b" l="l" r="r" t="t"/>
              <a:pathLst>
                <a:path extrusionOk="0" h="21600" w="21600">
                  <a:moveTo>
                    <a:pt x="0" y="0"/>
                  </a:moveTo>
                  <a:lnTo>
                    <a:pt x="21600" y="0"/>
                  </a:lnTo>
                  <a:lnTo>
                    <a:pt x="18552" y="3048"/>
                  </a:lnTo>
                  <a:lnTo>
                    <a:pt x="2290" y="3048"/>
                  </a:lnTo>
                  <a:lnTo>
                    <a:pt x="2290" y="19310"/>
                  </a:lnTo>
                  <a:lnTo>
                    <a:pt x="0" y="21600"/>
                  </a:lnTo>
                  <a:close/>
                </a:path>
              </a:pathLst>
            </a:custGeom>
            <a:solidFill>
              <a:srgbClr val="FFFFFF"/>
            </a:solidFill>
            <a:ln>
              <a:noFill/>
            </a:ln>
            <a:effectLst>
              <a:outerShdw blurRad="38100" rotWithShape="0" dir="5400000" dist="23000">
                <a:srgbClr val="000000">
                  <a:alpha val="34117"/>
                </a:srgbClr>
              </a:outerShdw>
            </a:effectLst>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998"/>
                <a:buFont typeface="Arial"/>
                <a:buNone/>
              </a:pPr>
              <a:r>
                <a:t/>
              </a:r>
              <a:endParaRPr b="0" i="0" sz="3998" u="none" cap="none" strike="noStrike">
                <a:solidFill>
                  <a:srgbClr val="737572"/>
                </a:solidFill>
                <a:latin typeface="Lato Light"/>
                <a:ea typeface="Lato Light"/>
                <a:cs typeface="Lato Light"/>
                <a:sym typeface="Lato Light"/>
              </a:endParaRPr>
            </a:p>
          </p:txBody>
        </p:sp>
      </p:grpSp>
      <p:sp>
        <p:nvSpPr>
          <p:cNvPr id="353" name="Google Shape;353;p237"/>
          <p:cNvSpPr txBox="1"/>
          <p:nvPr/>
        </p:nvSpPr>
        <p:spPr>
          <a:xfrm>
            <a:off x="22238811" y="12798506"/>
            <a:ext cx="2132489"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- 2023 -</a:t>
            </a:r>
            <a:endParaRPr b="0" i="0" sz="3600" u="none" cap="none" strike="noStrike">
              <a:solidFill>
                <a:srgbClr val="000000"/>
              </a:solidFill>
              <a:latin typeface="Arial"/>
              <a:ea typeface="Arial"/>
              <a:cs typeface="Arial"/>
              <a:sym typeface="Arial"/>
            </a:endParaRPr>
          </a:p>
        </p:txBody>
      </p:sp>
      <p:sp>
        <p:nvSpPr>
          <p:cNvPr descr="Resultado de imagen para analisis de sistemas" id="354" name="Google Shape;354;p237"/>
          <p:cNvSpPr/>
          <p:nvPr/>
        </p:nvSpPr>
        <p:spPr>
          <a:xfrm>
            <a:off x="161842" y="-140816"/>
            <a:ext cx="304641" cy="304643"/>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0"/>
              </a:spcBef>
              <a:spcAft>
                <a:spcPts val="0"/>
              </a:spcAft>
              <a:buClr>
                <a:srgbClr val="000000"/>
              </a:buClr>
              <a:buSzPts val="1799"/>
              <a:buFont typeface="Arial"/>
              <a:buNone/>
            </a:pPr>
            <a:r>
              <a:t/>
            </a:r>
            <a:endParaRPr b="0" i="0" sz="1799" u="none" cap="none" strike="noStrike">
              <a:solidFill>
                <a:srgbClr val="000000"/>
              </a:solidFill>
              <a:latin typeface="Arial"/>
              <a:ea typeface="Arial"/>
              <a:cs typeface="Arial"/>
              <a:sym typeface="Arial"/>
            </a:endParaRPr>
          </a:p>
        </p:txBody>
      </p:sp>
      <p:sp>
        <p:nvSpPr>
          <p:cNvPr descr="Resultado de imagen para analisis de sistemas" id="355" name="Google Shape;355;p237"/>
          <p:cNvSpPr/>
          <p:nvPr/>
        </p:nvSpPr>
        <p:spPr>
          <a:xfrm>
            <a:off x="161842" y="-140816"/>
            <a:ext cx="304641" cy="304643"/>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0"/>
              </a:spcBef>
              <a:spcAft>
                <a:spcPts val="0"/>
              </a:spcAft>
              <a:buClr>
                <a:srgbClr val="000000"/>
              </a:buClr>
              <a:buSzPts val="1799"/>
              <a:buFont typeface="Arial"/>
              <a:buNone/>
            </a:pPr>
            <a:r>
              <a:t/>
            </a:r>
            <a:endParaRPr b="0" i="0" sz="1799" u="none" cap="none" strike="noStrike">
              <a:solidFill>
                <a:srgbClr val="000000"/>
              </a:solidFill>
              <a:latin typeface="Arial"/>
              <a:ea typeface="Arial"/>
              <a:cs typeface="Arial"/>
              <a:sym typeface="Arial"/>
            </a:endParaRPr>
          </a:p>
        </p:txBody>
      </p:sp>
      <p:sp>
        <p:nvSpPr>
          <p:cNvPr descr="Resultado de imagen para analisis de sistemas" id="356" name="Google Shape;356;p237"/>
          <p:cNvSpPr/>
          <p:nvPr/>
        </p:nvSpPr>
        <p:spPr>
          <a:xfrm>
            <a:off x="161842" y="-140816"/>
            <a:ext cx="304641" cy="304643"/>
          </a:xfrm>
          <a:prstGeom prst="rect">
            <a:avLst/>
          </a:prstGeom>
          <a:noFill/>
          <a:ln>
            <a:noFill/>
          </a:ln>
        </p:spPr>
        <p:txBody>
          <a:bodyPr anchorCtr="0" anchor="t" bIns="45675" lIns="91375" spcFirstLastPara="1" rIns="91375" wrap="square" tIns="45675">
            <a:noAutofit/>
          </a:bodyPr>
          <a:lstStyle/>
          <a:p>
            <a:pPr indent="0" lvl="0" marL="0" marR="0" rtl="0" algn="l">
              <a:lnSpc>
                <a:spcPct val="100000"/>
              </a:lnSpc>
              <a:spcBef>
                <a:spcPts val="0"/>
              </a:spcBef>
              <a:spcAft>
                <a:spcPts val="0"/>
              </a:spcAft>
              <a:buClr>
                <a:srgbClr val="000000"/>
              </a:buClr>
              <a:buSzPts val="1799"/>
              <a:buFont typeface="Arial"/>
              <a:buNone/>
            </a:pPr>
            <a:r>
              <a:t/>
            </a:r>
            <a:endParaRPr b="0" i="0" sz="1799" u="none" cap="none" strike="noStrike">
              <a:solidFill>
                <a:srgbClr val="000000"/>
              </a:solidFill>
              <a:latin typeface="Arial"/>
              <a:ea typeface="Arial"/>
              <a:cs typeface="Arial"/>
              <a:sym typeface="Arial"/>
            </a:endParaRPr>
          </a:p>
        </p:txBody>
      </p:sp>
      <p:graphicFrame>
        <p:nvGraphicFramePr>
          <p:cNvPr id="357" name="Google Shape;357;p237"/>
          <p:cNvGraphicFramePr/>
          <p:nvPr/>
        </p:nvGraphicFramePr>
        <p:xfrm>
          <a:off x="2779498" y="1593259"/>
          <a:ext cx="4217198" cy="4023156"/>
        </p:xfrm>
        <a:graphic>
          <a:graphicData uri="http://schemas.openxmlformats.org/presentationml/2006/ole">
            <mc:AlternateContent>
              <mc:Choice Requires="v">
                <p:oleObj r:id="rId4" imgH="4023156" imgW="4217198" progId="Paint.Picture" spid="_x0000_s1">
                  <p:embed/>
                </p:oleObj>
              </mc:Choice>
              <mc:Fallback>
                <p:oleObj r:id="rId5" imgH="4023156" imgW="4217198" progId="Paint.Picture">
                  <p:embed/>
                  <p:pic>
                    <p:nvPicPr>
                      <p:cNvPr id="357" name="Google Shape;357;p237"/>
                      <p:cNvPicPr preferRelativeResize="0"/>
                      <p:nvPr/>
                    </p:nvPicPr>
                    <p:blipFill rotWithShape="1">
                      <a:blip r:embed="rId6">
                        <a:alphaModFix/>
                      </a:blip>
                      <a:srcRect b="0" l="0" r="0" t="0"/>
                      <a:stretch/>
                    </p:blipFill>
                    <p:spPr>
                      <a:xfrm>
                        <a:off x="2779498" y="1593259"/>
                        <a:ext cx="4217198" cy="4023156"/>
                      </a:xfrm>
                      <a:prstGeom prst="rect">
                        <a:avLst/>
                      </a:prstGeom>
                      <a:noFill/>
                      <a:ln>
                        <a:noFill/>
                      </a:ln>
                    </p:spPr>
                  </p:pic>
                </p:oleObj>
              </mc:Fallback>
            </mc:AlternateContent>
          </a:graphicData>
        </a:graphic>
      </p:graphicFrame>
      <p:sp>
        <p:nvSpPr>
          <p:cNvPr id="358" name="Google Shape;358;p237"/>
          <p:cNvSpPr txBox="1"/>
          <p:nvPr/>
        </p:nvSpPr>
        <p:spPr>
          <a:xfrm>
            <a:off x="10989480" y="2620423"/>
            <a:ext cx="9389037" cy="1968828"/>
          </a:xfrm>
          <a:prstGeom prst="rect">
            <a:avLst/>
          </a:prstGeom>
          <a:noFill/>
          <a:ln>
            <a:noFill/>
          </a:ln>
        </p:spPr>
        <p:txBody>
          <a:bodyPr anchorCtr="0" anchor="ctr" bIns="60925" lIns="60925" spcFirstLastPara="1" rIns="60925" wrap="square" tIns="60925">
            <a:spAutoFit/>
          </a:bodyPr>
          <a:lstStyle/>
          <a:p>
            <a:pPr indent="0" lvl="0" marL="0" marR="0" rtl="0" algn="ctr">
              <a:lnSpc>
                <a:spcPct val="100000"/>
              </a:lnSpc>
              <a:spcBef>
                <a:spcPts val="0"/>
              </a:spcBef>
              <a:spcAft>
                <a:spcPts val="0"/>
              </a:spcAft>
              <a:buClr>
                <a:srgbClr val="000000"/>
              </a:buClr>
              <a:buSzPts val="5997"/>
              <a:buFont typeface="Arial"/>
              <a:buNone/>
            </a:pPr>
            <a:r>
              <a:rPr b="0" i="0" lang="en-US" sz="5997" u="none" cap="none" strike="noStrike">
                <a:solidFill>
                  <a:srgbClr val="FFFFFF"/>
                </a:solidFill>
                <a:latin typeface="Lato Black"/>
                <a:ea typeface="Lato Black"/>
                <a:cs typeface="Lato Black"/>
                <a:sym typeface="Lato Black"/>
              </a:rPr>
              <a:t>Ahora les toca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997"/>
              <a:buFont typeface="Arial"/>
              <a:buNone/>
            </a:pPr>
            <a:r>
              <a:rPr b="0" i="0" lang="en-US" sz="5997" u="none" cap="none" strike="noStrike">
                <a:solidFill>
                  <a:srgbClr val="FFFFFF"/>
                </a:solidFill>
                <a:latin typeface="Lato Black"/>
                <a:ea typeface="Lato Black"/>
                <a:cs typeface="Lato Black"/>
                <a:sym typeface="Lato Black"/>
              </a:rPr>
              <a:t>a ustedes !!!!!!</a:t>
            </a:r>
            <a:endParaRPr b="0" i="0" sz="5997" u="none" cap="none" strike="noStrike">
              <a:solidFill>
                <a:srgbClr val="FFFFFF"/>
              </a:solidFill>
              <a:latin typeface="Lato Black"/>
              <a:ea typeface="Lato Black"/>
              <a:cs typeface="Lato Black"/>
              <a:sym typeface="Lato Black"/>
            </a:endParaRPr>
          </a:p>
        </p:txBody>
      </p:sp>
      <p:sp>
        <p:nvSpPr>
          <p:cNvPr id="359" name="Google Shape;359;p237"/>
          <p:cNvSpPr/>
          <p:nvPr/>
        </p:nvSpPr>
        <p:spPr>
          <a:xfrm>
            <a:off x="8642371" y="8870373"/>
            <a:ext cx="9811651" cy="3646083"/>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445469"/>
                </a:solidFill>
                <a:latin typeface="Helvetica Neue"/>
                <a:ea typeface="Helvetica Neue"/>
                <a:cs typeface="Helvetica Neue"/>
                <a:sym typeface="Helvetica Neue"/>
              </a:rPr>
              <a:t>Actividad (para la próxima clase)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445469"/>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445469"/>
                </a:solidFill>
                <a:latin typeface="Helvetica Neue"/>
                <a:ea typeface="Helvetica Neue"/>
                <a:cs typeface="Helvetica Neue"/>
                <a:sym typeface="Helvetica Neue"/>
              </a:rPr>
              <a:t>Buscar por grupo un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445469"/>
                </a:solidFill>
                <a:latin typeface="Helvetica Neue"/>
                <a:ea typeface="Helvetica Neue"/>
                <a:cs typeface="Helvetica Neue"/>
                <a:sym typeface="Helvetica Neue"/>
              </a:rPr>
              <a:t>mapa de procesos de una organización</a:t>
            </a:r>
            <a:endParaRPr b="0" i="0" sz="4000" u="none" cap="none" strike="noStrike">
              <a:solidFill>
                <a:srgbClr val="445469"/>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445469"/>
                </a:solidFill>
                <a:latin typeface="Helvetica Neue"/>
                <a:ea typeface="Helvetica Neue"/>
                <a:cs typeface="Helvetica Neue"/>
                <a:sym typeface="Helvetica Neue"/>
              </a:rPr>
              <a:t>para mostrar y explicar en clase</a:t>
            </a:r>
            <a:r>
              <a:rPr b="0" i="0" lang="en-US" sz="3400" u="none" cap="none" strike="noStrike">
                <a:solidFill>
                  <a:srgbClr val="445469"/>
                </a:solidFill>
                <a:latin typeface="Helvetica Neue"/>
                <a:ea typeface="Helvetica Neue"/>
                <a:cs typeface="Helvetica Neue"/>
                <a:sym typeface="Helvetica Neue"/>
              </a:rPr>
              <a:t>.</a:t>
            </a:r>
            <a:endParaRPr b="0" i="0" sz="4000" u="none" cap="none" strike="noStrike">
              <a:solidFill>
                <a:srgbClr val="445469"/>
              </a:solidFill>
              <a:latin typeface="Helvetica Neue"/>
              <a:ea typeface="Helvetica Neue"/>
              <a:cs typeface="Helvetica Neue"/>
              <a:sym typeface="Helvetica Neue"/>
            </a:endParaRPr>
          </a:p>
        </p:txBody>
      </p:sp>
      <p:pic>
        <p:nvPicPr>
          <p:cNvPr id="360" name="Google Shape;360;p237"/>
          <p:cNvPicPr preferRelativeResize="0"/>
          <p:nvPr/>
        </p:nvPicPr>
        <p:blipFill rotWithShape="1">
          <a:blip r:embed="rId7">
            <a:alphaModFix/>
          </a:blip>
          <a:srcRect b="0" l="0" r="0" t="0"/>
          <a:stretch/>
        </p:blipFill>
        <p:spPr>
          <a:xfrm>
            <a:off x="4312531" y="8948176"/>
            <a:ext cx="3295278" cy="34904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pic>
        <p:nvPicPr>
          <p:cNvPr id="33" name="Google Shape;33;p2"/>
          <p:cNvPicPr preferRelativeResize="0"/>
          <p:nvPr/>
        </p:nvPicPr>
        <p:blipFill rotWithShape="1">
          <a:blip r:embed="rId3">
            <a:alphaModFix/>
          </a:blip>
          <a:srcRect b="0" l="0" r="0" t="0"/>
          <a:stretch/>
        </p:blipFill>
        <p:spPr>
          <a:xfrm>
            <a:off x="6117020" y="3230160"/>
            <a:ext cx="5658251" cy="3019425"/>
          </a:xfrm>
          <a:prstGeom prst="rect">
            <a:avLst/>
          </a:prstGeom>
          <a:noFill/>
          <a:ln>
            <a:noFill/>
          </a:ln>
        </p:spPr>
      </p:pic>
      <p:sp>
        <p:nvSpPr>
          <p:cNvPr descr="Resultado de imagen para METODOLOGIA" id="34" name="Google Shape;34;p2"/>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pic>
        <p:nvPicPr>
          <p:cNvPr descr="Tres Personas Con Objetivo Común. Render 3d Fotos, Retratos ..." id="35" name="Google Shape;35;p2"/>
          <p:cNvPicPr preferRelativeResize="0"/>
          <p:nvPr/>
        </p:nvPicPr>
        <p:blipFill rotWithShape="1">
          <a:blip r:embed="rId4">
            <a:alphaModFix/>
          </a:blip>
          <a:srcRect b="0" l="0" r="0" t="0"/>
          <a:stretch/>
        </p:blipFill>
        <p:spPr>
          <a:xfrm rot="-1273479">
            <a:off x="1538643" y="3514459"/>
            <a:ext cx="3339558" cy="2503363"/>
          </a:xfrm>
          <a:prstGeom prst="rect">
            <a:avLst/>
          </a:prstGeom>
          <a:noFill/>
          <a:ln>
            <a:noFill/>
          </a:ln>
        </p:spPr>
      </p:pic>
      <p:sp>
        <p:nvSpPr>
          <p:cNvPr id="36" name="Google Shape;36;p2"/>
          <p:cNvSpPr txBox="1"/>
          <p:nvPr/>
        </p:nvSpPr>
        <p:spPr>
          <a:xfrm>
            <a:off x="3916368" y="8511178"/>
            <a:ext cx="5728561" cy="224612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799"/>
              <a:buFont typeface="Arial"/>
              <a:buNone/>
            </a:pPr>
            <a:r>
              <a:rPr b="1" i="1" lang="en-US" sz="2799" u="none" cap="none" strike="noStrike">
                <a:solidFill>
                  <a:srgbClr val="445469"/>
                </a:solidFill>
                <a:latin typeface="Helvetica Neue"/>
                <a:ea typeface="Helvetica Neue"/>
                <a:cs typeface="Helvetica Neue"/>
                <a:sym typeface="Helvetica Neue"/>
              </a:rPr>
              <a:t>MODELO DE GESTIÓN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799"/>
              <a:buFont typeface="Arial"/>
              <a:buNone/>
            </a:pPr>
            <a:r>
              <a:rPr b="1" i="1" lang="en-US" sz="2799" u="none" cap="none" strike="noStrike">
                <a:solidFill>
                  <a:srgbClr val="445469"/>
                </a:solidFill>
                <a:latin typeface="Helvetica Neue"/>
                <a:ea typeface="Helvetica Neue"/>
                <a:cs typeface="Helvetica Neue"/>
                <a:sym typeface="Helvetica Neue"/>
              </a:rPr>
              <a:t>que le sea eficaz y permita adoptar herramientas y metodologías que les ayuden a conseguir sus objetivos</a:t>
            </a:r>
            <a:endParaRPr b="0" i="0" sz="2799" u="none" cap="none" strike="noStrike">
              <a:solidFill>
                <a:srgbClr val="000000"/>
              </a:solidFill>
              <a:latin typeface="Arial"/>
              <a:ea typeface="Arial"/>
              <a:cs typeface="Arial"/>
              <a:sym typeface="Arial"/>
            </a:endParaRPr>
          </a:p>
        </p:txBody>
      </p:sp>
      <p:sp>
        <p:nvSpPr>
          <p:cNvPr id="37" name="Google Shape;37;p2"/>
          <p:cNvSpPr/>
          <p:nvPr/>
        </p:nvSpPr>
        <p:spPr>
          <a:xfrm rot="-5400000">
            <a:off x="6571102" y="2220674"/>
            <a:ext cx="562451" cy="10031934"/>
          </a:xfrm>
          <a:prstGeom prst="leftBrace">
            <a:avLst>
              <a:gd fmla="val 8333" name="adj1"/>
              <a:gd fmla="val 50000" name="adj2"/>
            </a:avLst>
          </a:prstGeom>
          <a:noFill/>
          <a:ln cap="flat" cmpd="sng" w="9525">
            <a:solidFill>
              <a:srgbClr val="2183A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38" name="Google Shape;38;p2"/>
          <p:cNvSpPr/>
          <p:nvPr/>
        </p:nvSpPr>
        <p:spPr>
          <a:xfrm>
            <a:off x="12668429" y="6704898"/>
            <a:ext cx="5728561" cy="1923999"/>
          </a:xfrm>
          <a:prstGeom prst="roundRect">
            <a:avLst>
              <a:gd fmla="val 7260" name="adj"/>
            </a:avLst>
          </a:prstGeom>
          <a:solidFill>
            <a:schemeClr val="accent5"/>
          </a:solidFill>
          <a:ln cap="flat" cmpd="sng" w="9525">
            <a:solidFill>
              <a:schemeClr val="accent5"/>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Helvetica Neue"/>
                <a:ea typeface="Helvetica Neue"/>
                <a:cs typeface="Helvetica Neue"/>
                <a:sym typeface="Helvetica Neue"/>
              </a:rPr>
              <a:t>Enfoque de Gestión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Helvetica Neue"/>
                <a:ea typeface="Helvetica Neue"/>
                <a:cs typeface="Helvetica Neue"/>
                <a:sym typeface="Helvetica Neue"/>
              </a:rPr>
              <a:t>Funcional</a:t>
            </a:r>
            <a:endParaRPr b="1" i="0" sz="3200" u="none" cap="none" strike="noStrike">
              <a:solidFill>
                <a:srgbClr val="FFFFFF"/>
              </a:solidFill>
              <a:latin typeface="Helvetica Neue"/>
              <a:ea typeface="Helvetica Neue"/>
              <a:cs typeface="Helvetica Neue"/>
              <a:sym typeface="Helvetica Neue"/>
            </a:endParaRPr>
          </a:p>
        </p:txBody>
      </p:sp>
      <p:sp>
        <p:nvSpPr>
          <p:cNvPr id="39" name="Google Shape;39;p2"/>
          <p:cNvSpPr/>
          <p:nvPr/>
        </p:nvSpPr>
        <p:spPr>
          <a:xfrm>
            <a:off x="12781816" y="9459459"/>
            <a:ext cx="5728561" cy="1957576"/>
          </a:xfrm>
          <a:prstGeom prst="roundRect">
            <a:avLst>
              <a:gd fmla="val 7260" name="adj"/>
            </a:avLst>
          </a:prstGeom>
          <a:solidFill>
            <a:schemeClr val="accent1"/>
          </a:solidFill>
          <a:ln>
            <a:noFill/>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Helvetica Neue"/>
                <a:ea typeface="Helvetica Neue"/>
                <a:cs typeface="Helvetica Neue"/>
                <a:sym typeface="Helvetica Neue"/>
              </a:rPr>
              <a:t>Enfoque de Gestión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Helvetica Neue"/>
                <a:ea typeface="Helvetica Neue"/>
                <a:cs typeface="Helvetica Neue"/>
                <a:sym typeface="Helvetica Neue"/>
              </a:rPr>
              <a:t>por Procesos</a:t>
            </a:r>
            <a:endParaRPr b="1" i="0" sz="3200" u="none" cap="none" strike="noStrike">
              <a:solidFill>
                <a:srgbClr val="FFFFFF"/>
              </a:solidFill>
              <a:latin typeface="Helvetica Neue"/>
              <a:ea typeface="Helvetica Neue"/>
              <a:cs typeface="Helvetica Neue"/>
              <a:sym typeface="Helvetica Neue"/>
            </a:endParaRPr>
          </a:p>
        </p:txBody>
      </p:sp>
      <p:sp>
        <p:nvSpPr>
          <p:cNvPr id="40" name="Google Shape;40;p2"/>
          <p:cNvSpPr/>
          <p:nvPr/>
        </p:nvSpPr>
        <p:spPr>
          <a:xfrm flipH="1">
            <a:off x="9687711" y="7834735"/>
            <a:ext cx="2682812" cy="1373186"/>
          </a:xfrm>
          <a:custGeom>
            <a:rect b="b" l="l" r="r" t="t"/>
            <a:pathLst>
              <a:path extrusionOk="0" h="21600" w="21600">
                <a:moveTo>
                  <a:pt x="0" y="0"/>
                </a:moveTo>
                <a:lnTo>
                  <a:pt x="10800" y="0"/>
                </a:lnTo>
                <a:lnTo>
                  <a:pt x="10800" y="21600"/>
                </a:lnTo>
                <a:lnTo>
                  <a:pt x="21600" y="21600"/>
                </a:lnTo>
              </a:path>
            </a:pathLst>
          </a:custGeom>
          <a:noFill/>
          <a:ln cap="flat" cmpd="sng" w="12700">
            <a:solidFill>
              <a:srgbClr val="445469"/>
            </a:solidFill>
            <a:prstDash val="dot"/>
            <a:bevel/>
            <a:headEnd len="med" w="med" type="oval"/>
            <a:tailEnd len="med" w="med" type="oval"/>
          </a:ln>
        </p:spPr>
        <p:txBody>
          <a:bodyPr anchorCtr="0" anchor="ctr" bIns="91350" lIns="91350" spcFirstLastPara="1" rIns="91350" wrap="square" tIns="91350">
            <a:noAutofit/>
          </a:bodyPr>
          <a:lstStyle/>
          <a:p>
            <a:pPr indent="0" lvl="0" marL="0" marR="0" rtl="0" algn="l">
              <a:lnSpc>
                <a:spcPct val="100000"/>
              </a:lnSpc>
              <a:spcBef>
                <a:spcPts val="0"/>
              </a:spcBef>
              <a:spcAft>
                <a:spcPts val="0"/>
              </a:spcAft>
              <a:buClr>
                <a:srgbClr val="000000"/>
              </a:buClr>
              <a:buSzPts val="7196"/>
              <a:buFont typeface="Arial"/>
              <a:buNone/>
            </a:pPr>
            <a:r>
              <a:t/>
            </a:r>
            <a:endParaRPr b="0" i="0" sz="7196" u="none" cap="none" strike="noStrike">
              <a:solidFill>
                <a:srgbClr val="445469"/>
              </a:solidFill>
              <a:latin typeface="Lato Light"/>
              <a:ea typeface="Lato Light"/>
              <a:cs typeface="Lato Light"/>
              <a:sym typeface="Lato Light"/>
            </a:endParaRPr>
          </a:p>
        </p:txBody>
      </p:sp>
      <p:sp>
        <p:nvSpPr>
          <p:cNvPr id="41" name="Google Shape;41;p2"/>
          <p:cNvSpPr/>
          <p:nvPr/>
        </p:nvSpPr>
        <p:spPr>
          <a:xfrm rot="10800000">
            <a:off x="9687712" y="9596055"/>
            <a:ext cx="2682810" cy="1094176"/>
          </a:xfrm>
          <a:custGeom>
            <a:rect b="b" l="l" r="r" t="t"/>
            <a:pathLst>
              <a:path extrusionOk="0" h="21600" w="21600">
                <a:moveTo>
                  <a:pt x="0" y="0"/>
                </a:moveTo>
                <a:lnTo>
                  <a:pt x="10800" y="0"/>
                </a:lnTo>
                <a:lnTo>
                  <a:pt x="10800" y="21600"/>
                </a:lnTo>
                <a:lnTo>
                  <a:pt x="21600" y="21600"/>
                </a:lnTo>
              </a:path>
            </a:pathLst>
          </a:custGeom>
          <a:noFill/>
          <a:ln cap="flat" cmpd="sng" w="12700">
            <a:solidFill>
              <a:srgbClr val="445469"/>
            </a:solidFill>
            <a:prstDash val="dot"/>
            <a:bevel/>
            <a:headEnd len="med" w="med" type="oval"/>
            <a:tailEnd len="med" w="med" type="oval"/>
          </a:ln>
        </p:spPr>
        <p:txBody>
          <a:bodyPr anchorCtr="0" anchor="ctr" bIns="91350" lIns="91350" spcFirstLastPara="1" rIns="91350" wrap="square" tIns="91350">
            <a:noAutofit/>
          </a:bodyPr>
          <a:lstStyle/>
          <a:p>
            <a:pPr indent="0" lvl="0" marL="0" marR="0" rtl="0" algn="l">
              <a:lnSpc>
                <a:spcPct val="100000"/>
              </a:lnSpc>
              <a:spcBef>
                <a:spcPts val="0"/>
              </a:spcBef>
              <a:spcAft>
                <a:spcPts val="0"/>
              </a:spcAft>
              <a:buClr>
                <a:srgbClr val="000000"/>
              </a:buClr>
              <a:buSzPts val="7196"/>
              <a:buFont typeface="Arial"/>
              <a:buNone/>
            </a:pPr>
            <a:r>
              <a:t/>
            </a:r>
            <a:endParaRPr b="0" i="0" sz="7196" u="none" cap="none" strike="noStrike">
              <a:solidFill>
                <a:srgbClr val="445469"/>
              </a:solidFill>
              <a:latin typeface="Lato Light"/>
              <a:ea typeface="Lato Light"/>
              <a:cs typeface="Lato Light"/>
              <a:sym typeface="Lato Light"/>
            </a:endParaRPr>
          </a:p>
        </p:txBody>
      </p:sp>
      <p:pic>
        <p:nvPicPr>
          <p:cNvPr descr="Vision funcional vision por procesos" id="42" name="Google Shape;42;p2"/>
          <p:cNvPicPr preferRelativeResize="0"/>
          <p:nvPr/>
        </p:nvPicPr>
        <p:blipFill rotWithShape="1">
          <a:blip r:embed="rId5">
            <a:alphaModFix/>
          </a:blip>
          <a:srcRect b="0" l="0" r="0" t="0"/>
          <a:stretch/>
        </p:blipFill>
        <p:spPr>
          <a:xfrm>
            <a:off x="18540176" y="6955415"/>
            <a:ext cx="5694794" cy="4004023"/>
          </a:xfrm>
          <a:prstGeom prst="rect">
            <a:avLst/>
          </a:prstGeom>
          <a:noFill/>
          <a:ln>
            <a:noFill/>
          </a:ln>
        </p:spPr>
      </p:pic>
      <p:sp>
        <p:nvSpPr>
          <p:cNvPr id="43" name="Google Shape;43;p2"/>
          <p:cNvSpPr/>
          <p:nvPr/>
        </p:nvSpPr>
        <p:spPr>
          <a:xfrm>
            <a:off x="11074350" y="1623584"/>
            <a:ext cx="1707466" cy="109671"/>
          </a:xfrm>
          <a:prstGeom prst="roundRect">
            <a:avLst>
              <a:gd fmla="val 50000" name="adj"/>
            </a:avLst>
          </a:prstGeom>
          <a:solidFill>
            <a:schemeClr val="accent2"/>
          </a:solid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44" name="Google Shape;44;p2"/>
          <p:cNvSpPr txBox="1"/>
          <p:nvPr/>
        </p:nvSpPr>
        <p:spPr>
          <a:xfrm>
            <a:off x="6117020" y="644372"/>
            <a:ext cx="12569460"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Enfoques de Gestión Organizacional</a:t>
            </a:r>
            <a:endParaRPr b="0" i="0" sz="5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3"/>
          <p:cNvSpPr/>
          <p:nvPr/>
        </p:nvSpPr>
        <p:spPr>
          <a:xfrm>
            <a:off x="3014688" y="4821903"/>
            <a:ext cx="2379458" cy="2430981"/>
          </a:xfrm>
          <a:prstGeom prst="ellipse">
            <a:avLst/>
          </a:prstGeom>
          <a:solidFill>
            <a:schemeClr val="accent4"/>
          </a:solidFill>
          <a:ln cap="flat" cmpd="sng" w="25400">
            <a:solidFill>
              <a:srgbClr val="445469">
                <a:alpha val="0"/>
              </a:srgbClr>
            </a:solidFill>
            <a:prstDash val="solid"/>
            <a:miter lim="8000"/>
            <a:headEnd len="sm" w="sm" type="none"/>
            <a:tailEnd len="sm" w="sm" type="none"/>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445469"/>
              </a:solidFill>
              <a:latin typeface="Helvetica Neue"/>
              <a:ea typeface="Helvetica Neue"/>
              <a:cs typeface="Helvetica Neue"/>
              <a:sym typeface="Helvetica Neue"/>
            </a:endParaRPr>
          </a:p>
        </p:txBody>
      </p:sp>
      <p:sp>
        <p:nvSpPr>
          <p:cNvPr id="50" name="Google Shape;50;p3"/>
          <p:cNvSpPr/>
          <p:nvPr/>
        </p:nvSpPr>
        <p:spPr>
          <a:xfrm>
            <a:off x="12253232" y="4868424"/>
            <a:ext cx="2404599" cy="2479074"/>
          </a:xfrm>
          <a:prstGeom prst="ellipse">
            <a:avLst/>
          </a:prstGeom>
          <a:solidFill>
            <a:schemeClr val="accent3"/>
          </a:solidFill>
          <a:ln cap="flat" cmpd="sng" w="25400">
            <a:solidFill>
              <a:srgbClr val="445469">
                <a:alpha val="0"/>
              </a:srgbClr>
            </a:solidFill>
            <a:prstDash val="solid"/>
            <a:miter lim="8000"/>
            <a:headEnd len="sm" w="sm" type="none"/>
            <a:tailEnd len="sm" w="sm" type="none"/>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445469"/>
              </a:solidFill>
              <a:latin typeface="Helvetica Neue"/>
              <a:ea typeface="Helvetica Neue"/>
              <a:cs typeface="Helvetica Neue"/>
              <a:sym typeface="Helvetica Neue"/>
            </a:endParaRPr>
          </a:p>
        </p:txBody>
      </p:sp>
      <p:sp>
        <p:nvSpPr>
          <p:cNvPr id="51" name="Google Shape;51;p3"/>
          <p:cNvSpPr/>
          <p:nvPr/>
        </p:nvSpPr>
        <p:spPr>
          <a:xfrm>
            <a:off x="7674987" y="4847586"/>
            <a:ext cx="2379458" cy="2424397"/>
          </a:xfrm>
          <a:prstGeom prst="ellipse">
            <a:avLst/>
          </a:prstGeom>
          <a:solidFill>
            <a:schemeClr val="accent1"/>
          </a:solidFill>
          <a:ln cap="flat" cmpd="sng" w="25400">
            <a:solidFill>
              <a:srgbClr val="445469">
                <a:alpha val="0"/>
              </a:srgbClr>
            </a:solidFill>
            <a:prstDash val="solid"/>
            <a:miter lim="8000"/>
            <a:headEnd len="sm" w="sm" type="none"/>
            <a:tailEnd len="sm" w="sm" type="none"/>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445469"/>
              </a:solidFill>
              <a:latin typeface="Helvetica Neue"/>
              <a:ea typeface="Helvetica Neue"/>
              <a:cs typeface="Helvetica Neue"/>
              <a:sym typeface="Helvetica Neue"/>
            </a:endParaRPr>
          </a:p>
        </p:txBody>
      </p:sp>
      <p:sp>
        <p:nvSpPr>
          <p:cNvPr id="52" name="Google Shape;52;p3"/>
          <p:cNvSpPr txBox="1"/>
          <p:nvPr/>
        </p:nvSpPr>
        <p:spPr>
          <a:xfrm>
            <a:off x="1789548" y="8574612"/>
            <a:ext cx="4829735" cy="1864948"/>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2800"/>
              <a:buFont typeface="Arial"/>
              <a:buNone/>
            </a:pPr>
            <a:r>
              <a:rPr b="0" i="0" lang="en-US" sz="2800" u="none" cap="none" strike="noStrike">
                <a:solidFill>
                  <a:srgbClr val="445469"/>
                </a:solidFill>
                <a:latin typeface="Helvetica Neue"/>
                <a:ea typeface="Helvetica Neue"/>
                <a:cs typeface="Helvetica Neue"/>
                <a:sym typeface="Helvetica Neue"/>
              </a:rPr>
              <a:t>El “trabajo” de la organización lo define su estructura jerárquica.</a:t>
            </a:r>
            <a:endParaRPr b="0" i="0" sz="2800" u="none" cap="none" strike="noStrike">
              <a:solidFill>
                <a:srgbClr val="445469"/>
              </a:solidFill>
              <a:latin typeface="Helvetica Neue"/>
              <a:ea typeface="Helvetica Neue"/>
              <a:cs typeface="Helvetica Neue"/>
              <a:sym typeface="Helvetica Neue"/>
            </a:endParaRPr>
          </a:p>
        </p:txBody>
      </p:sp>
      <p:sp>
        <p:nvSpPr>
          <p:cNvPr id="53" name="Google Shape;53;p3"/>
          <p:cNvSpPr txBox="1"/>
          <p:nvPr/>
        </p:nvSpPr>
        <p:spPr>
          <a:xfrm>
            <a:off x="2734862" y="7716745"/>
            <a:ext cx="2885282" cy="824663"/>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3200"/>
              <a:buFont typeface="Arial"/>
              <a:buNone/>
            </a:pPr>
            <a:r>
              <a:rPr b="1" i="0" lang="en-US" sz="3200" u="none" cap="none" strike="noStrike">
                <a:solidFill>
                  <a:srgbClr val="445469"/>
                </a:solidFill>
                <a:latin typeface="Helvetica Neue"/>
                <a:ea typeface="Helvetica Neue"/>
                <a:cs typeface="Helvetica Neue"/>
                <a:sym typeface="Helvetica Neue"/>
              </a:rPr>
              <a:t>Organigrama</a:t>
            </a:r>
            <a:endParaRPr b="1" i="0" sz="3200" u="none" cap="none" strike="noStrike">
              <a:solidFill>
                <a:srgbClr val="445469"/>
              </a:solidFill>
              <a:latin typeface="Helvetica Neue"/>
              <a:ea typeface="Helvetica Neue"/>
              <a:cs typeface="Helvetica Neue"/>
              <a:sym typeface="Helvetica Neue"/>
            </a:endParaRPr>
          </a:p>
        </p:txBody>
      </p:sp>
      <p:sp>
        <p:nvSpPr>
          <p:cNvPr id="54" name="Google Shape;54;p3"/>
          <p:cNvSpPr txBox="1"/>
          <p:nvPr/>
        </p:nvSpPr>
        <p:spPr>
          <a:xfrm>
            <a:off x="11733500" y="8544633"/>
            <a:ext cx="3873378" cy="2425102"/>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2800"/>
              <a:buFont typeface="Arial"/>
              <a:buNone/>
            </a:pPr>
            <a:r>
              <a:rPr b="0" i="0" lang="en-US" sz="2800" u="none" cap="none" strike="noStrike">
                <a:solidFill>
                  <a:srgbClr val="445469"/>
                </a:solidFill>
                <a:latin typeface="Helvetica Neue"/>
                <a:ea typeface="Helvetica Neue"/>
                <a:cs typeface="Helvetica Neue"/>
                <a:sym typeface="Helvetica Neue"/>
              </a:rPr>
              <a:t>A través de un </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000000"/>
              </a:buClr>
              <a:buSzPts val="2800"/>
              <a:buFont typeface="Arial"/>
              <a:buNone/>
            </a:pPr>
            <a:r>
              <a:rPr b="0" i="0" lang="en-US" sz="2800" u="none" cap="none" strike="noStrike">
                <a:solidFill>
                  <a:srgbClr val="445469"/>
                </a:solidFill>
                <a:latin typeface="Helvetica Neue"/>
                <a:ea typeface="Helvetica Neue"/>
                <a:cs typeface="Helvetica Neue"/>
                <a:sym typeface="Helvetica Neue"/>
              </a:rPr>
              <a:t>flujo de órdenes, acciones y decisiones en sentido vertical</a:t>
            </a:r>
            <a:r>
              <a:rPr b="0" i="0" lang="en-US" sz="2199" u="none" cap="none" strike="noStrike">
                <a:solidFill>
                  <a:srgbClr val="445469"/>
                </a:solidFill>
                <a:latin typeface="Helvetica Neue"/>
                <a:ea typeface="Helvetica Neue"/>
                <a:cs typeface="Helvetica Neue"/>
                <a:sym typeface="Helvetica Neue"/>
              </a:rPr>
              <a:t>.</a:t>
            </a:r>
            <a:endParaRPr b="0" i="0" sz="1799" u="none" cap="none" strike="noStrike">
              <a:solidFill>
                <a:srgbClr val="000000"/>
              </a:solidFill>
              <a:latin typeface="Arial"/>
              <a:ea typeface="Arial"/>
              <a:cs typeface="Arial"/>
              <a:sym typeface="Arial"/>
            </a:endParaRPr>
          </a:p>
        </p:txBody>
      </p:sp>
      <p:sp>
        <p:nvSpPr>
          <p:cNvPr id="55" name="Google Shape;55;p3"/>
          <p:cNvSpPr txBox="1"/>
          <p:nvPr/>
        </p:nvSpPr>
        <p:spPr>
          <a:xfrm>
            <a:off x="12332234" y="7743875"/>
            <a:ext cx="2348584" cy="824663"/>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3200"/>
              <a:buFont typeface="Arial"/>
              <a:buNone/>
            </a:pPr>
            <a:r>
              <a:rPr b="1" i="0" lang="en-US" sz="3200" u="none" cap="none" strike="noStrike">
                <a:solidFill>
                  <a:srgbClr val="445469"/>
                </a:solidFill>
                <a:latin typeface="Helvetica Neue"/>
                <a:ea typeface="Helvetica Neue"/>
                <a:cs typeface="Helvetica Neue"/>
                <a:sym typeface="Helvetica Neue"/>
              </a:rPr>
              <a:t>Control</a:t>
            </a:r>
            <a:endParaRPr b="1" i="0" sz="3200" u="none" cap="none" strike="noStrike">
              <a:solidFill>
                <a:srgbClr val="000000"/>
              </a:solidFill>
              <a:latin typeface="Arial"/>
              <a:ea typeface="Arial"/>
              <a:cs typeface="Arial"/>
              <a:sym typeface="Arial"/>
            </a:endParaRPr>
          </a:p>
        </p:txBody>
      </p:sp>
      <p:sp>
        <p:nvSpPr>
          <p:cNvPr id="56" name="Google Shape;56;p3"/>
          <p:cNvSpPr txBox="1"/>
          <p:nvPr/>
        </p:nvSpPr>
        <p:spPr>
          <a:xfrm>
            <a:off x="7095465" y="8573336"/>
            <a:ext cx="3873378" cy="1864948"/>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2800"/>
              <a:buFont typeface="Arial"/>
              <a:buNone/>
            </a:pPr>
            <a:r>
              <a:rPr b="0" i="0" lang="en-US" sz="2800" u="none" cap="none" strike="noStrike">
                <a:solidFill>
                  <a:srgbClr val="445469"/>
                </a:solidFill>
                <a:latin typeface="Helvetica Neue"/>
                <a:ea typeface="Helvetica Neue"/>
                <a:cs typeface="Helvetica Neue"/>
                <a:sym typeface="Helvetica Neue"/>
              </a:rPr>
              <a:t>Distribución en áreas especializadas e independientes.</a:t>
            </a:r>
            <a:endParaRPr b="0" i="0" sz="2800" u="none" cap="none" strike="noStrike">
              <a:solidFill>
                <a:srgbClr val="000000"/>
              </a:solidFill>
              <a:latin typeface="Arial"/>
              <a:ea typeface="Arial"/>
              <a:cs typeface="Arial"/>
              <a:sym typeface="Arial"/>
            </a:endParaRPr>
          </a:p>
        </p:txBody>
      </p:sp>
      <p:sp>
        <p:nvSpPr>
          <p:cNvPr id="57" name="Google Shape;57;p3"/>
          <p:cNvSpPr txBox="1"/>
          <p:nvPr/>
        </p:nvSpPr>
        <p:spPr>
          <a:xfrm>
            <a:off x="7312575" y="7751279"/>
            <a:ext cx="3427483" cy="824663"/>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3200"/>
              <a:buFont typeface="Arial"/>
              <a:buNone/>
            </a:pPr>
            <a:r>
              <a:rPr b="1" i="0" lang="en-US" sz="3200" u="none" cap="none" strike="noStrike">
                <a:solidFill>
                  <a:srgbClr val="445469"/>
                </a:solidFill>
                <a:latin typeface="Helvetica Neue"/>
                <a:ea typeface="Helvetica Neue"/>
                <a:cs typeface="Helvetica Neue"/>
                <a:sym typeface="Helvetica Neue"/>
              </a:rPr>
              <a:t>Especialización</a:t>
            </a:r>
            <a:endParaRPr b="1" i="0" sz="3200" u="none" cap="none" strike="noStrike">
              <a:solidFill>
                <a:srgbClr val="000000"/>
              </a:solidFill>
              <a:latin typeface="Arial"/>
              <a:ea typeface="Arial"/>
              <a:cs typeface="Arial"/>
              <a:sym typeface="Arial"/>
            </a:endParaRPr>
          </a:p>
        </p:txBody>
      </p:sp>
      <p:sp>
        <p:nvSpPr>
          <p:cNvPr id="58" name="Google Shape;58;p3"/>
          <p:cNvSpPr txBox="1"/>
          <p:nvPr/>
        </p:nvSpPr>
        <p:spPr>
          <a:xfrm>
            <a:off x="16480155" y="8603079"/>
            <a:ext cx="3873378" cy="1864948"/>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2800"/>
              <a:buFont typeface="Arial"/>
              <a:buNone/>
            </a:pPr>
            <a:r>
              <a:rPr b="0" i="0" lang="en-US" sz="2800" u="none" cap="none" strike="noStrike">
                <a:solidFill>
                  <a:srgbClr val="445469"/>
                </a:solidFill>
                <a:latin typeface="Helvetica Neue"/>
                <a:ea typeface="Helvetica Neue"/>
                <a:cs typeface="Helvetica Neue"/>
                <a:sym typeface="Helvetica Neue"/>
              </a:rPr>
              <a:t>El foco está en las áreas de la organización.</a:t>
            </a:r>
            <a:endParaRPr b="0" i="0" sz="2800" u="none" cap="none" strike="noStrike">
              <a:solidFill>
                <a:srgbClr val="000000"/>
              </a:solidFill>
              <a:latin typeface="Arial"/>
              <a:ea typeface="Arial"/>
              <a:cs typeface="Arial"/>
              <a:sym typeface="Arial"/>
            </a:endParaRPr>
          </a:p>
        </p:txBody>
      </p:sp>
      <p:sp>
        <p:nvSpPr>
          <p:cNvPr id="59" name="Google Shape;59;p3"/>
          <p:cNvSpPr txBox="1"/>
          <p:nvPr/>
        </p:nvSpPr>
        <p:spPr>
          <a:xfrm>
            <a:off x="15617587" y="7778416"/>
            <a:ext cx="6287701" cy="824663"/>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3200"/>
              <a:buFont typeface="Arial"/>
              <a:buNone/>
            </a:pPr>
            <a:r>
              <a:rPr b="1" i="0" lang="en-US" sz="3200" u="none" cap="none" strike="noStrike">
                <a:solidFill>
                  <a:srgbClr val="445469"/>
                </a:solidFill>
                <a:latin typeface="Helvetica Neue"/>
                <a:ea typeface="Helvetica Neue"/>
                <a:cs typeface="Helvetica Neue"/>
                <a:sym typeface="Helvetica Neue"/>
              </a:rPr>
              <a:t>Cumplimiento de Funciones</a:t>
            </a:r>
            <a:endParaRPr b="1" i="0" sz="3200" u="none" cap="none" strike="noStrike">
              <a:solidFill>
                <a:srgbClr val="000000"/>
              </a:solidFill>
              <a:latin typeface="Arial"/>
              <a:ea typeface="Arial"/>
              <a:cs typeface="Arial"/>
              <a:sym typeface="Arial"/>
            </a:endParaRPr>
          </a:p>
        </p:txBody>
      </p:sp>
      <p:sp>
        <p:nvSpPr>
          <p:cNvPr id="60" name="Google Shape;60;p3"/>
          <p:cNvSpPr/>
          <p:nvPr/>
        </p:nvSpPr>
        <p:spPr>
          <a:xfrm>
            <a:off x="12964908" y="5542696"/>
            <a:ext cx="951464" cy="951724"/>
          </a:xfrm>
          <a:custGeom>
            <a:rect b="b" l="l" r="r" t="t"/>
            <a:pathLst>
              <a:path extrusionOk="0" h="21535" w="21535">
                <a:moveTo>
                  <a:pt x="21339" y="3361"/>
                </a:moveTo>
                <a:cubicBezTo>
                  <a:pt x="18989" y="5484"/>
                  <a:pt x="18989" y="5484"/>
                  <a:pt x="18989" y="5484"/>
                </a:cubicBezTo>
                <a:cubicBezTo>
                  <a:pt x="16079" y="2579"/>
                  <a:pt x="16079" y="2579"/>
                  <a:pt x="16079" y="2579"/>
                </a:cubicBezTo>
                <a:cubicBezTo>
                  <a:pt x="18205" y="196"/>
                  <a:pt x="18205" y="196"/>
                  <a:pt x="18205" y="196"/>
                </a:cubicBezTo>
                <a:cubicBezTo>
                  <a:pt x="18727" y="-65"/>
                  <a:pt x="19250" y="-65"/>
                  <a:pt x="19772" y="196"/>
                </a:cubicBezTo>
                <a:cubicBezTo>
                  <a:pt x="21339" y="1797"/>
                  <a:pt x="21339" y="1797"/>
                  <a:pt x="21339" y="1797"/>
                </a:cubicBezTo>
                <a:cubicBezTo>
                  <a:pt x="21600" y="2318"/>
                  <a:pt x="21600" y="2840"/>
                  <a:pt x="21339" y="3361"/>
                </a:cubicBezTo>
                <a:close/>
                <a:moveTo>
                  <a:pt x="5521" y="12858"/>
                </a:moveTo>
                <a:cubicBezTo>
                  <a:pt x="8692" y="15725"/>
                  <a:pt x="8692" y="15725"/>
                  <a:pt x="8692" y="15725"/>
                </a:cubicBezTo>
                <a:cubicBezTo>
                  <a:pt x="4738" y="16805"/>
                  <a:pt x="4738" y="16805"/>
                  <a:pt x="4738" y="16805"/>
                </a:cubicBezTo>
                <a:lnTo>
                  <a:pt x="5521" y="12858"/>
                </a:lnTo>
                <a:close/>
                <a:moveTo>
                  <a:pt x="18205" y="6266"/>
                </a:moveTo>
                <a:cubicBezTo>
                  <a:pt x="9476" y="15204"/>
                  <a:pt x="9476" y="15204"/>
                  <a:pt x="9476" y="15204"/>
                </a:cubicBezTo>
                <a:cubicBezTo>
                  <a:pt x="6305" y="12038"/>
                  <a:pt x="6305" y="12038"/>
                  <a:pt x="6305" y="12038"/>
                </a:cubicBezTo>
                <a:cubicBezTo>
                  <a:pt x="15295" y="3361"/>
                  <a:pt x="15295" y="3361"/>
                  <a:pt x="15295" y="3361"/>
                </a:cubicBezTo>
                <a:lnTo>
                  <a:pt x="18205" y="6266"/>
                </a:lnTo>
                <a:close/>
                <a:moveTo>
                  <a:pt x="2089" y="3101"/>
                </a:moveTo>
                <a:cubicBezTo>
                  <a:pt x="2089" y="19412"/>
                  <a:pt x="2089" y="19412"/>
                  <a:pt x="2089" y="19412"/>
                </a:cubicBezTo>
                <a:cubicBezTo>
                  <a:pt x="18466" y="19412"/>
                  <a:pt x="18466" y="19412"/>
                  <a:pt x="18466" y="19412"/>
                </a:cubicBezTo>
                <a:cubicBezTo>
                  <a:pt x="18466" y="7569"/>
                  <a:pt x="18466" y="7569"/>
                  <a:pt x="18466" y="7569"/>
                </a:cubicBezTo>
                <a:cubicBezTo>
                  <a:pt x="20555" y="5484"/>
                  <a:pt x="20555" y="5484"/>
                  <a:pt x="20555" y="5484"/>
                </a:cubicBezTo>
                <a:cubicBezTo>
                  <a:pt x="20555" y="20492"/>
                  <a:pt x="20555" y="20492"/>
                  <a:pt x="20555" y="20492"/>
                </a:cubicBezTo>
                <a:cubicBezTo>
                  <a:pt x="20555" y="21014"/>
                  <a:pt x="20033" y="21535"/>
                  <a:pt x="19511" y="21535"/>
                </a:cubicBezTo>
                <a:cubicBezTo>
                  <a:pt x="1045" y="21535"/>
                  <a:pt x="1045" y="21535"/>
                  <a:pt x="1045" y="21535"/>
                </a:cubicBezTo>
                <a:cubicBezTo>
                  <a:pt x="522" y="21535"/>
                  <a:pt x="0" y="21014"/>
                  <a:pt x="0" y="20492"/>
                </a:cubicBezTo>
                <a:cubicBezTo>
                  <a:pt x="0" y="2058"/>
                  <a:pt x="0" y="2058"/>
                  <a:pt x="0" y="2058"/>
                </a:cubicBezTo>
                <a:cubicBezTo>
                  <a:pt x="0" y="1536"/>
                  <a:pt x="522" y="978"/>
                  <a:pt x="1045" y="978"/>
                </a:cubicBezTo>
                <a:cubicBezTo>
                  <a:pt x="16079" y="978"/>
                  <a:pt x="16079" y="978"/>
                  <a:pt x="16079" y="978"/>
                </a:cubicBezTo>
                <a:cubicBezTo>
                  <a:pt x="13990" y="3101"/>
                  <a:pt x="13990" y="3101"/>
                  <a:pt x="13990" y="3101"/>
                </a:cubicBezTo>
                <a:lnTo>
                  <a:pt x="2089" y="3101"/>
                </a:lnTo>
                <a:close/>
              </a:path>
            </a:pathLst>
          </a:custGeom>
          <a:solidFill>
            <a:srgbClr val="FFFFFF"/>
          </a:solidFill>
          <a:ln>
            <a:noFill/>
          </a:ln>
        </p:spPr>
        <p:txBody>
          <a:bodyPr anchorCtr="0" anchor="ctr" bIns="45675" lIns="45675" spcFirstLastPara="1" rIns="45675" wrap="square" tIns="45675">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445469"/>
              </a:solidFill>
              <a:latin typeface="Helvetica Neue"/>
              <a:ea typeface="Helvetica Neue"/>
              <a:cs typeface="Helvetica Neue"/>
              <a:sym typeface="Helvetica Neue"/>
            </a:endParaRPr>
          </a:p>
        </p:txBody>
      </p:sp>
      <p:sp>
        <p:nvSpPr>
          <p:cNvPr id="61" name="Google Shape;61;p3"/>
          <p:cNvSpPr/>
          <p:nvPr/>
        </p:nvSpPr>
        <p:spPr>
          <a:xfrm>
            <a:off x="9388951" y="2115537"/>
            <a:ext cx="5728561" cy="1923999"/>
          </a:xfrm>
          <a:prstGeom prst="roundRect">
            <a:avLst>
              <a:gd fmla="val 7260" name="adj"/>
            </a:avLst>
          </a:prstGeom>
          <a:solidFill>
            <a:schemeClr val="accent5"/>
          </a:solidFill>
          <a:ln cap="flat" cmpd="sng" w="9525">
            <a:solidFill>
              <a:schemeClr val="accent5"/>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Helvetica Neue"/>
                <a:ea typeface="Helvetica Neue"/>
                <a:cs typeface="Helvetica Neue"/>
                <a:sym typeface="Helvetica Neue"/>
              </a:rPr>
              <a:t>Enfoque de Gestión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Helvetica Neue"/>
                <a:ea typeface="Helvetica Neue"/>
                <a:cs typeface="Helvetica Neue"/>
                <a:sym typeface="Helvetica Neue"/>
              </a:rPr>
              <a:t>Funcional</a:t>
            </a:r>
            <a:endParaRPr b="1" i="0" sz="3200" u="none" cap="none" strike="noStrike">
              <a:solidFill>
                <a:srgbClr val="FFFFFF"/>
              </a:solidFill>
              <a:latin typeface="Helvetica Neue"/>
              <a:ea typeface="Helvetica Neue"/>
              <a:cs typeface="Helvetica Neue"/>
              <a:sym typeface="Helvetica Neue"/>
            </a:endParaRPr>
          </a:p>
        </p:txBody>
      </p:sp>
      <p:pic>
        <p:nvPicPr>
          <p:cNvPr id="62" name="Google Shape;62;p3"/>
          <p:cNvPicPr preferRelativeResize="0"/>
          <p:nvPr/>
        </p:nvPicPr>
        <p:blipFill rotWithShape="1">
          <a:blip r:embed="rId3">
            <a:alphaModFix/>
          </a:blip>
          <a:srcRect b="0" l="0" r="0" t="0"/>
          <a:stretch/>
        </p:blipFill>
        <p:spPr>
          <a:xfrm>
            <a:off x="19429254" y="957142"/>
            <a:ext cx="3878625" cy="1914762"/>
          </a:xfrm>
          <a:prstGeom prst="rect">
            <a:avLst/>
          </a:prstGeom>
          <a:noFill/>
          <a:ln>
            <a:noFill/>
          </a:ln>
        </p:spPr>
      </p:pic>
      <p:sp>
        <p:nvSpPr>
          <p:cNvPr id="63" name="Google Shape;63;p3"/>
          <p:cNvSpPr/>
          <p:nvPr/>
        </p:nvSpPr>
        <p:spPr>
          <a:xfrm>
            <a:off x="3606361" y="5509850"/>
            <a:ext cx="1196113" cy="985100"/>
          </a:xfrm>
          <a:custGeom>
            <a:rect b="b" l="l" r="r" t="t"/>
            <a:pathLst>
              <a:path extrusionOk="0" h="21600" w="21600">
                <a:moveTo>
                  <a:pt x="21600" y="21600"/>
                </a:moveTo>
                <a:cubicBezTo>
                  <a:pt x="21600" y="21600"/>
                  <a:pt x="21600" y="16772"/>
                  <a:pt x="21165" y="16324"/>
                </a:cubicBezTo>
                <a:cubicBezTo>
                  <a:pt x="20818" y="15876"/>
                  <a:pt x="20079" y="15030"/>
                  <a:pt x="18471" y="14582"/>
                </a:cubicBezTo>
                <a:cubicBezTo>
                  <a:pt x="16950" y="13687"/>
                  <a:pt x="16167" y="12791"/>
                  <a:pt x="16167" y="11497"/>
                </a:cubicBezTo>
                <a:cubicBezTo>
                  <a:pt x="16167" y="10601"/>
                  <a:pt x="16950" y="11049"/>
                  <a:pt x="16950" y="9755"/>
                </a:cubicBezTo>
                <a:cubicBezTo>
                  <a:pt x="16950" y="8859"/>
                  <a:pt x="17732" y="9755"/>
                  <a:pt x="17732" y="7913"/>
                </a:cubicBezTo>
                <a:cubicBezTo>
                  <a:pt x="17732" y="7515"/>
                  <a:pt x="17341" y="7515"/>
                  <a:pt x="17341" y="7515"/>
                </a:cubicBezTo>
                <a:cubicBezTo>
                  <a:pt x="17341" y="7515"/>
                  <a:pt x="17732" y="6619"/>
                  <a:pt x="17732" y="5724"/>
                </a:cubicBezTo>
                <a:cubicBezTo>
                  <a:pt x="17732" y="4877"/>
                  <a:pt x="17341" y="3086"/>
                  <a:pt x="15037" y="3086"/>
                </a:cubicBezTo>
                <a:cubicBezTo>
                  <a:pt x="12734" y="3086"/>
                  <a:pt x="12343" y="4877"/>
                  <a:pt x="12343" y="5724"/>
                </a:cubicBezTo>
                <a:cubicBezTo>
                  <a:pt x="12343" y="6619"/>
                  <a:pt x="12734" y="7515"/>
                  <a:pt x="12734" y="7515"/>
                </a:cubicBezTo>
                <a:cubicBezTo>
                  <a:pt x="12734" y="7515"/>
                  <a:pt x="12343" y="7515"/>
                  <a:pt x="12343" y="7913"/>
                </a:cubicBezTo>
                <a:cubicBezTo>
                  <a:pt x="12343" y="9755"/>
                  <a:pt x="12734" y="8859"/>
                  <a:pt x="13125" y="9755"/>
                </a:cubicBezTo>
                <a:cubicBezTo>
                  <a:pt x="13125" y="11049"/>
                  <a:pt x="13516" y="10601"/>
                  <a:pt x="13516" y="11497"/>
                </a:cubicBezTo>
                <a:cubicBezTo>
                  <a:pt x="13516" y="12393"/>
                  <a:pt x="13516" y="13239"/>
                  <a:pt x="12734" y="13687"/>
                </a:cubicBezTo>
                <a:cubicBezTo>
                  <a:pt x="16167" y="15876"/>
                  <a:pt x="16559" y="15876"/>
                  <a:pt x="16559" y="18116"/>
                </a:cubicBezTo>
                <a:cubicBezTo>
                  <a:pt x="16559" y="21600"/>
                  <a:pt x="16559" y="21600"/>
                  <a:pt x="16559" y="21600"/>
                </a:cubicBezTo>
                <a:lnTo>
                  <a:pt x="21600" y="21600"/>
                </a:lnTo>
                <a:close/>
                <a:moveTo>
                  <a:pt x="11213" y="15030"/>
                </a:moveTo>
                <a:cubicBezTo>
                  <a:pt x="8866" y="14135"/>
                  <a:pt x="8127" y="13239"/>
                  <a:pt x="8127" y="11497"/>
                </a:cubicBezTo>
                <a:cubicBezTo>
                  <a:pt x="8127" y="10153"/>
                  <a:pt x="8866" y="10601"/>
                  <a:pt x="9257" y="8361"/>
                </a:cubicBezTo>
                <a:cubicBezTo>
                  <a:pt x="9257" y="7913"/>
                  <a:pt x="10039" y="8361"/>
                  <a:pt x="10039" y="6619"/>
                </a:cubicBezTo>
                <a:cubicBezTo>
                  <a:pt x="10039" y="5724"/>
                  <a:pt x="9648" y="5724"/>
                  <a:pt x="9648" y="5724"/>
                </a:cubicBezTo>
                <a:cubicBezTo>
                  <a:pt x="9648" y="5724"/>
                  <a:pt x="9648" y="4429"/>
                  <a:pt x="10039" y="3534"/>
                </a:cubicBezTo>
                <a:cubicBezTo>
                  <a:pt x="10039" y="2638"/>
                  <a:pt x="9257" y="0"/>
                  <a:pt x="6563" y="0"/>
                </a:cubicBezTo>
                <a:cubicBezTo>
                  <a:pt x="3477" y="0"/>
                  <a:pt x="3086" y="2638"/>
                  <a:pt x="3086" y="3534"/>
                </a:cubicBezTo>
                <a:cubicBezTo>
                  <a:pt x="3086" y="4429"/>
                  <a:pt x="3086" y="5724"/>
                  <a:pt x="3086" y="5724"/>
                </a:cubicBezTo>
                <a:cubicBezTo>
                  <a:pt x="3086" y="5724"/>
                  <a:pt x="3086" y="5724"/>
                  <a:pt x="3086" y="6619"/>
                </a:cubicBezTo>
                <a:cubicBezTo>
                  <a:pt x="3086" y="8361"/>
                  <a:pt x="3477" y="7913"/>
                  <a:pt x="3868" y="8361"/>
                </a:cubicBezTo>
                <a:cubicBezTo>
                  <a:pt x="3868" y="10601"/>
                  <a:pt x="4650" y="10153"/>
                  <a:pt x="4650" y="11497"/>
                </a:cubicBezTo>
                <a:cubicBezTo>
                  <a:pt x="4650" y="13239"/>
                  <a:pt x="3868" y="14135"/>
                  <a:pt x="1956" y="15030"/>
                </a:cubicBezTo>
                <a:cubicBezTo>
                  <a:pt x="1173" y="15429"/>
                  <a:pt x="0" y="15876"/>
                  <a:pt x="0" y="17220"/>
                </a:cubicBezTo>
                <a:cubicBezTo>
                  <a:pt x="0" y="21600"/>
                  <a:pt x="0" y="21600"/>
                  <a:pt x="0" y="21600"/>
                </a:cubicBezTo>
                <a:cubicBezTo>
                  <a:pt x="15037" y="21600"/>
                  <a:pt x="15037" y="21600"/>
                  <a:pt x="15037" y="21600"/>
                </a:cubicBezTo>
                <a:cubicBezTo>
                  <a:pt x="15037" y="21600"/>
                  <a:pt x="15037" y="18962"/>
                  <a:pt x="15037" y="18116"/>
                </a:cubicBezTo>
                <a:cubicBezTo>
                  <a:pt x="15037" y="17220"/>
                  <a:pt x="13125" y="16324"/>
                  <a:pt x="11213" y="15030"/>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64" name="Google Shape;64;p3"/>
          <p:cNvSpPr/>
          <p:nvPr/>
        </p:nvSpPr>
        <p:spPr>
          <a:xfrm>
            <a:off x="17049796" y="4846592"/>
            <a:ext cx="2379458" cy="2424397"/>
          </a:xfrm>
          <a:prstGeom prst="ellipse">
            <a:avLst/>
          </a:prstGeom>
          <a:solidFill>
            <a:srgbClr val="00B050"/>
          </a:solidFill>
          <a:ln cap="flat" cmpd="sng" w="25400">
            <a:solidFill>
              <a:srgbClr val="00B050">
                <a:alpha val="0"/>
              </a:srgbClr>
            </a:solidFill>
            <a:prstDash val="solid"/>
            <a:miter lim="8000"/>
            <a:headEnd len="sm" w="sm" type="none"/>
            <a:tailEnd len="sm" w="sm" type="none"/>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445469"/>
              </a:solidFill>
              <a:latin typeface="Helvetica Neue"/>
              <a:ea typeface="Helvetica Neue"/>
              <a:cs typeface="Helvetica Neue"/>
              <a:sym typeface="Helvetica Neue"/>
            </a:endParaRPr>
          </a:p>
        </p:txBody>
      </p:sp>
      <p:sp>
        <p:nvSpPr>
          <p:cNvPr id="65" name="Google Shape;65;p3"/>
          <p:cNvSpPr/>
          <p:nvPr/>
        </p:nvSpPr>
        <p:spPr>
          <a:xfrm>
            <a:off x="8360502" y="5565865"/>
            <a:ext cx="847328" cy="873922"/>
          </a:xfrm>
          <a:custGeom>
            <a:rect b="b" l="l" r="r" t="t"/>
            <a:pathLst>
              <a:path extrusionOk="0" h="21600" w="21600">
                <a:moveTo>
                  <a:pt x="21061" y="18042"/>
                </a:moveTo>
                <a:cubicBezTo>
                  <a:pt x="21348" y="18545"/>
                  <a:pt x="21600" y="19048"/>
                  <a:pt x="21600" y="19551"/>
                </a:cubicBezTo>
                <a:cubicBezTo>
                  <a:pt x="21600" y="20594"/>
                  <a:pt x="20809" y="21600"/>
                  <a:pt x="19551" y="21600"/>
                </a:cubicBezTo>
                <a:cubicBezTo>
                  <a:pt x="19048" y="21600"/>
                  <a:pt x="18545" y="21348"/>
                  <a:pt x="18294" y="21097"/>
                </a:cubicBezTo>
                <a:cubicBezTo>
                  <a:pt x="12184" y="14987"/>
                  <a:pt x="12184" y="14987"/>
                  <a:pt x="12184" y="14987"/>
                </a:cubicBezTo>
                <a:cubicBezTo>
                  <a:pt x="10926" y="15742"/>
                  <a:pt x="9668" y="16281"/>
                  <a:pt x="8122" y="16281"/>
                </a:cubicBezTo>
                <a:cubicBezTo>
                  <a:pt x="3558" y="16281"/>
                  <a:pt x="0" y="12471"/>
                  <a:pt x="0" y="8122"/>
                </a:cubicBezTo>
                <a:cubicBezTo>
                  <a:pt x="0" y="3558"/>
                  <a:pt x="3558" y="0"/>
                  <a:pt x="8122" y="0"/>
                </a:cubicBezTo>
                <a:cubicBezTo>
                  <a:pt x="12687" y="0"/>
                  <a:pt x="16245" y="3558"/>
                  <a:pt x="16245" y="8122"/>
                </a:cubicBezTo>
                <a:cubicBezTo>
                  <a:pt x="16245" y="9668"/>
                  <a:pt x="15742" y="10926"/>
                  <a:pt x="15239" y="12220"/>
                </a:cubicBezTo>
                <a:cubicBezTo>
                  <a:pt x="21061" y="18042"/>
                  <a:pt x="21061" y="18042"/>
                  <a:pt x="21061" y="18042"/>
                </a:cubicBezTo>
                <a:close/>
                <a:moveTo>
                  <a:pt x="8122" y="2049"/>
                </a:moveTo>
                <a:cubicBezTo>
                  <a:pt x="4816" y="2049"/>
                  <a:pt x="2013" y="4564"/>
                  <a:pt x="2013" y="8122"/>
                </a:cubicBezTo>
                <a:cubicBezTo>
                  <a:pt x="2013" y="11429"/>
                  <a:pt x="4816" y="14232"/>
                  <a:pt x="8122" y="14232"/>
                </a:cubicBezTo>
                <a:cubicBezTo>
                  <a:pt x="11429" y="14232"/>
                  <a:pt x="14232" y="11429"/>
                  <a:pt x="14232" y="8122"/>
                </a:cubicBezTo>
                <a:cubicBezTo>
                  <a:pt x="14232" y="4564"/>
                  <a:pt x="11429" y="2049"/>
                  <a:pt x="8122" y="2049"/>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66" name="Google Shape;66;p3"/>
          <p:cNvSpPr/>
          <p:nvPr/>
        </p:nvSpPr>
        <p:spPr>
          <a:xfrm>
            <a:off x="17717612" y="5531244"/>
            <a:ext cx="1043826" cy="1055091"/>
          </a:xfrm>
          <a:custGeom>
            <a:rect b="b" l="l" r="r" t="t"/>
            <a:pathLst>
              <a:path extrusionOk="0" h="21600" w="21600">
                <a:moveTo>
                  <a:pt x="20592" y="21600"/>
                </a:moveTo>
                <a:cubicBezTo>
                  <a:pt x="1008" y="21600"/>
                  <a:pt x="1008" y="21600"/>
                  <a:pt x="1008" y="21600"/>
                </a:cubicBezTo>
                <a:cubicBezTo>
                  <a:pt x="252" y="21600"/>
                  <a:pt x="0" y="21103"/>
                  <a:pt x="0" y="20605"/>
                </a:cubicBezTo>
                <a:cubicBezTo>
                  <a:pt x="0" y="3766"/>
                  <a:pt x="0" y="3766"/>
                  <a:pt x="0" y="3766"/>
                </a:cubicBezTo>
                <a:cubicBezTo>
                  <a:pt x="0" y="3268"/>
                  <a:pt x="252" y="2771"/>
                  <a:pt x="1008" y="2771"/>
                </a:cubicBezTo>
                <a:cubicBezTo>
                  <a:pt x="3024" y="2771"/>
                  <a:pt x="3024" y="2771"/>
                  <a:pt x="3024" y="2771"/>
                </a:cubicBezTo>
                <a:cubicBezTo>
                  <a:pt x="3024" y="3766"/>
                  <a:pt x="3024" y="3766"/>
                  <a:pt x="3024" y="3766"/>
                </a:cubicBezTo>
                <a:cubicBezTo>
                  <a:pt x="3024" y="5009"/>
                  <a:pt x="4068" y="6039"/>
                  <a:pt x="5328" y="6039"/>
                </a:cubicBezTo>
                <a:cubicBezTo>
                  <a:pt x="6588" y="6039"/>
                  <a:pt x="7596" y="5009"/>
                  <a:pt x="7596" y="3766"/>
                </a:cubicBezTo>
                <a:cubicBezTo>
                  <a:pt x="7596" y="2771"/>
                  <a:pt x="7596" y="2771"/>
                  <a:pt x="7596" y="2771"/>
                </a:cubicBezTo>
                <a:cubicBezTo>
                  <a:pt x="13716" y="2771"/>
                  <a:pt x="13716" y="2771"/>
                  <a:pt x="13716" y="2771"/>
                </a:cubicBezTo>
                <a:cubicBezTo>
                  <a:pt x="13716" y="3766"/>
                  <a:pt x="13716" y="3766"/>
                  <a:pt x="13716" y="3766"/>
                </a:cubicBezTo>
                <a:cubicBezTo>
                  <a:pt x="13716" y="5009"/>
                  <a:pt x="15012" y="6039"/>
                  <a:pt x="16272" y="6039"/>
                </a:cubicBezTo>
                <a:cubicBezTo>
                  <a:pt x="17532" y="6039"/>
                  <a:pt x="18540" y="5009"/>
                  <a:pt x="18540" y="3766"/>
                </a:cubicBezTo>
                <a:cubicBezTo>
                  <a:pt x="18540" y="2771"/>
                  <a:pt x="18540" y="2771"/>
                  <a:pt x="18540" y="2771"/>
                </a:cubicBezTo>
                <a:cubicBezTo>
                  <a:pt x="20592" y="2771"/>
                  <a:pt x="20592" y="2771"/>
                  <a:pt x="20592" y="2771"/>
                </a:cubicBezTo>
                <a:cubicBezTo>
                  <a:pt x="21096" y="2771"/>
                  <a:pt x="21600" y="3268"/>
                  <a:pt x="21600" y="3766"/>
                </a:cubicBezTo>
                <a:cubicBezTo>
                  <a:pt x="21600" y="20605"/>
                  <a:pt x="21600" y="20605"/>
                  <a:pt x="21600" y="20605"/>
                </a:cubicBezTo>
                <a:cubicBezTo>
                  <a:pt x="21600" y="21103"/>
                  <a:pt x="21096" y="21600"/>
                  <a:pt x="20592" y="21600"/>
                </a:cubicBezTo>
                <a:close/>
                <a:moveTo>
                  <a:pt x="19584" y="8029"/>
                </a:moveTo>
                <a:cubicBezTo>
                  <a:pt x="2016" y="8029"/>
                  <a:pt x="2016" y="8029"/>
                  <a:pt x="2016" y="8029"/>
                </a:cubicBezTo>
                <a:cubicBezTo>
                  <a:pt x="2016" y="19575"/>
                  <a:pt x="2016" y="19575"/>
                  <a:pt x="2016" y="19575"/>
                </a:cubicBezTo>
                <a:cubicBezTo>
                  <a:pt x="19584" y="19575"/>
                  <a:pt x="19584" y="19575"/>
                  <a:pt x="19584" y="19575"/>
                </a:cubicBezTo>
                <a:lnTo>
                  <a:pt x="19584" y="8029"/>
                </a:lnTo>
                <a:close/>
                <a:moveTo>
                  <a:pt x="7344" y="12789"/>
                </a:moveTo>
                <a:cubicBezTo>
                  <a:pt x="7596" y="12789"/>
                  <a:pt x="7884" y="12789"/>
                  <a:pt x="8136" y="13038"/>
                </a:cubicBezTo>
                <a:cubicBezTo>
                  <a:pt x="9648" y="14814"/>
                  <a:pt x="9648" y="14814"/>
                  <a:pt x="9648" y="14814"/>
                </a:cubicBezTo>
                <a:cubicBezTo>
                  <a:pt x="13716" y="10800"/>
                  <a:pt x="13716" y="10800"/>
                  <a:pt x="13716" y="10800"/>
                </a:cubicBezTo>
                <a:cubicBezTo>
                  <a:pt x="13968" y="10551"/>
                  <a:pt x="14220" y="10551"/>
                  <a:pt x="14472" y="10551"/>
                </a:cubicBezTo>
                <a:cubicBezTo>
                  <a:pt x="15012" y="10551"/>
                  <a:pt x="15516" y="10800"/>
                  <a:pt x="15516" y="11546"/>
                </a:cubicBezTo>
                <a:cubicBezTo>
                  <a:pt x="15516" y="11795"/>
                  <a:pt x="15516" y="12043"/>
                  <a:pt x="15264" y="12043"/>
                </a:cubicBezTo>
                <a:cubicBezTo>
                  <a:pt x="10404" y="16839"/>
                  <a:pt x="10404" y="16839"/>
                  <a:pt x="10404" y="16839"/>
                </a:cubicBezTo>
                <a:cubicBezTo>
                  <a:pt x="10152" y="17088"/>
                  <a:pt x="9900" y="17088"/>
                  <a:pt x="9648" y="17088"/>
                </a:cubicBezTo>
                <a:cubicBezTo>
                  <a:pt x="9396" y="17088"/>
                  <a:pt x="9144" y="17088"/>
                  <a:pt x="9144" y="16839"/>
                </a:cubicBezTo>
                <a:cubicBezTo>
                  <a:pt x="6588" y="14566"/>
                  <a:pt x="6588" y="14566"/>
                  <a:pt x="6588" y="14566"/>
                </a:cubicBezTo>
                <a:cubicBezTo>
                  <a:pt x="6336" y="14317"/>
                  <a:pt x="6336" y="14068"/>
                  <a:pt x="6336" y="13820"/>
                </a:cubicBezTo>
                <a:cubicBezTo>
                  <a:pt x="6336" y="13322"/>
                  <a:pt x="6840" y="12789"/>
                  <a:pt x="7344" y="12789"/>
                </a:cubicBezTo>
                <a:close/>
                <a:moveTo>
                  <a:pt x="16272" y="4761"/>
                </a:moveTo>
                <a:cubicBezTo>
                  <a:pt x="15516" y="4761"/>
                  <a:pt x="15264" y="4263"/>
                  <a:pt x="15264" y="3766"/>
                </a:cubicBezTo>
                <a:cubicBezTo>
                  <a:pt x="15264" y="995"/>
                  <a:pt x="15264" y="995"/>
                  <a:pt x="15264" y="995"/>
                </a:cubicBezTo>
                <a:cubicBezTo>
                  <a:pt x="15264" y="497"/>
                  <a:pt x="15516" y="0"/>
                  <a:pt x="16272" y="0"/>
                </a:cubicBezTo>
                <a:cubicBezTo>
                  <a:pt x="16776" y="0"/>
                  <a:pt x="17280" y="497"/>
                  <a:pt x="17280" y="995"/>
                </a:cubicBezTo>
                <a:cubicBezTo>
                  <a:pt x="17280" y="3766"/>
                  <a:pt x="17280" y="3766"/>
                  <a:pt x="17280" y="3766"/>
                </a:cubicBezTo>
                <a:cubicBezTo>
                  <a:pt x="17280" y="4263"/>
                  <a:pt x="16776" y="4761"/>
                  <a:pt x="16272" y="4761"/>
                </a:cubicBezTo>
                <a:close/>
                <a:moveTo>
                  <a:pt x="5328" y="4761"/>
                </a:moveTo>
                <a:cubicBezTo>
                  <a:pt x="4824" y="4761"/>
                  <a:pt x="4320" y="4263"/>
                  <a:pt x="4320" y="3766"/>
                </a:cubicBezTo>
                <a:cubicBezTo>
                  <a:pt x="4320" y="995"/>
                  <a:pt x="4320" y="995"/>
                  <a:pt x="4320" y="995"/>
                </a:cubicBezTo>
                <a:cubicBezTo>
                  <a:pt x="4320" y="497"/>
                  <a:pt x="4824" y="0"/>
                  <a:pt x="5328" y="0"/>
                </a:cubicBezTo>
                <a:cubicBezTo>
                  <a:pt x="5832" y="0"/>
                  <a:pt x="6336" y="497"/>
                  <a:pt x="6336" y="995"/>
                </a:cubicBezTo>
                <a:cubicBezTo>
                  <a:pt x="6336" y="3766"/>
                  <a:pt x="6336" y="3766"/>
                  <a:pt x="6336" y="3766"/>
                </a:cubicBezTo>
                <a:cubicBezTo>
                  <a:pt x="6336" y="4263"/>
                  <a:pt x="5832" y="4761"/>
                  <a:pt x="5328" y="4761"/>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descr="Resultado de imagen para METODOLOGIA" id="67" name="Google Shape;67;p3"/>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68" name="Google Shape;68;p3"/>
          <p:cNvSpPr/>
          <p:nvPr/>
        </p:nvSpPr>
        <p:spPr>
          <a:xfrm>
            <a:off x="11074350" y="1623584"/>
            <a:ext cx="1707466" cy="109671"/>
          </a:xfrm>
          <a:prstGeom prst="roundRect">
            <a:avLst>
              <a:gd fmla="val 50000" name="adj"/>
            </a:avLst>
          </a:prstGeom>
          <a:solidFill>
            <a:schemeClr val="accent2"/>
          </a:solid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69" name="Google Shape;69;p3"/>
          <p:cNvSpPr txBox="1"/>
          <p:nvPr/>
        </p:nvSpPr>
        <p:spPr>
          <a:xfrm>
            <a:off x="6117020" y="644372"/>
            <a:ext cx="12569460"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Enfoques de Gestión Organizacional</a:t>
            </a:r>
            <a:endParaRPr b="0" i="0" sz="5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nvSpPr>
        <p:spPr>
          <a:xfrm>
            <a:off x="1789548" y="8609781"/>
            <a:ext cx="4829735" cy="2425102"/>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2800"/>
              <a:buFont typeface="Arial"/>
              <a:buNone/>
            </a:pPr>
            <a:r>
              <a:rPr b="0" i="0" lang="en-US" sz="2800" u="none" cap="none" strike="noStrike">
                <a:solidFill>
                  <a:srgbClr val="445469"/>
                </a:solidFill>
                <a:latin typeface="Helvetica Neue"/>
                <a:ea typeface="Helvetica Neue"/>
                <a:cs typeface="Helvetica Neue"/>
                <a:sym typeface="Helvetica Neue"/>
              </a:rPr>
              <a:t>Enfoca el “trabajo” hacia la satisfacción de las necesidades y expectativas del cliente.</a:t>
            </a:r>
            <a:endParaRPr b="0" i="0" sz="2800" u="none" cap="none" strike="noStrike">
              <a:solidFill>
                <a:srgbClr val="445469"/>
              </a:solidFill>
              <a:latin typeface="Helvetica Neue"/>
              <a:ea typeface="Helvetica Neue"/>
              <a:cs typeface="Helvetica Neue"/>
              <a:sym typeface="Helvetica Neue"/>
            </a:endParaRPr>
          </a:p>
        </p:txBody>
      </p:sp>
      <p:sp>
        <p:nvSpPr>
          <p:cNvPr id="75" name="Google Shape;75;p4"/>
          <p:cNvSpPr txBox="1"/>
          <p:nvPr/>
        </p:nvSpPr>
        <p:spPr>
          <a:xfrm>
            <a:off x="2875538" y="7751914"/>
            <a:ext cx="2657757" cy="824663"/>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3200"/>
              <a:buFont typeface="Arial"/>
              <a:buNone/>
            </a:pPr>
            <a:r>
              <a:rPr b="1" i="0" lang="en-US" sz="3200" u="none" cap="none" strike="noStrike">
                <a:solidFill>
                  <a:srgbClr val="445469"/>
                </a:solidFill>
                <a:latin typeface="Helvetica Neue"/>
                <a:ea typeface="Helvetica Neue"/>
                <a:cs typeface="Helvetica Neue"/>
                <a:sym typeface="Helvetica Neue"/>
              </a:rPr>
              <a:t>Cliente</a:t>
            </a:r>
            <a:endParaRPr b="1" i="0" sz="3200" u="none" cap="none" strike="noStrike">
              <a:solidFill>
                <a:srgbClr val="445469"/>
              </a:solidFill>
              <a:latin typeface="Helvetica Neue"/>
              <a:ea typeface="Helvetica Neue"/>
              <a:cs typeface="Helvetica Neue"/>
              <a:sym typeface="Helvetica Neue"/>
            </a:endParaRPr>
          </a:p>
        </p:txBody>
      </p:sp>
      <p:sp>
        <p:nvSpPr>
          <p:cNvPr id="76" name="Google Shape;76;p4"/>
          <p:cNvSpPr txBox="1"/>
          <p:nvPr/>
        </p:nvSpPr>
        <p:spPr>
          <a:xfrm>
            <a:off x="11893186" y="8639521"/>
            <a:ext cx="3873300" cy="2296500"/>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2800"/>
              <a:buFont typeface="Arial"/>
              <a:buNone/>
            </a:pPr>
            <a:r>
              <a:rPr b="0" i="0" lang="en-US" sz="2800" u="none" cap="none" strike="noStrike">
                <a:solidFill>
                  <a:srgbClr val="445469"/>
                </a:solidFill>
                <a:latin typeface="Helvetica Neue"/>
                <a:ea typeface="Helvetica Neue"/>
                <a:cs typeface="Helvetica Neue"/>
                <a:sym typeface="Helvetica Neue"/>
              </a:rPr>
              <a:t>Participación de varias personas de distintas áreas en un mismo proceso.</a:t>
            </a:r>
            <a:endParaRPr b="0" i="0" sz="1799" u="none" cap="none" strike="noStrike">
              <a:solidFill>
                <a:srgbClr val="000000"/>
              </a:solidFill>
              <a:latin typeface="Arial"/>
              <a:ea typeface="Arial"/>
              <a:cs typeface="Arial"/>
              <a:sym typeface="Arial"/>
            </a:endParaRPr>
          </a:p>
        </p:txBody>
      </p:sp>
      <p:sp>
        <p:nvSpPr>
          <p:cNvPr id="77" name="Google Shape;77;p4"/>
          <p:cNvSpPr txBox="1"/>
          <p:nvPr/>
        </p:nvSpPr>
        <p:spPr>
          <a:xfrm>
            <a:off x="11445050" y="7873932"/>
            <a:ext cx="4772100" cy="677100"/>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3200"/>
              <a:buFont typeface="Arial"/>
              <a:buNone/>
            </a:pPr>
            <a:r>
              <a:rPr b="1" i="0" lang="en-US" sz="3200" u="none" cap="none" strike="noStrike">
                <a:solidFill>
                  <a:srgbClr val="445469"/>
                </a:solidFill>
                <a:latin typeface="Helvetica Neue"/>
                <a:ea typeface="Helvetica Neue"/>
                <a:cs typeface="Helvetica Neue"/>
                <a:sym typeface="Helvetica Neue"/>
              </a:rPr>
              <a:t>Estructura Horizontal</a:t>
            </a:r>
            <a:endParaRPr b="1" i="0" sz="3200" u="none" cap="none" strike="noStrike">
              <a:solidFill>
                <a:srgbClr val="000000"/>
              </a:solidFill>
              <a:latin typeface="Arial"/>
              <a:ea typeface="Arial"/>
              <a:cs typeface="Arial"/>
              <a:sym typeface="Arial"/>
            </a:endParaRPr>
          </a:p>
        </p:txBody>
      </p:sp>
      <p:sp>
        <p:nvSpPr>
          <p:cNvPr id="78" name="Google Shape;78;p4"/>
          <p:cNvSpPr txBox="1"/>
          <p:nvPr/>
        </p:nvSpPr>
        <p:spPr>
          <a:xfrm>
            <a:off x="7095465" y="8608505"/>
            <a:ext cx="3873378" cy="1864948"/>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2800"/>
              <a:buFont typeface="Arial"/>
              <a:buNone/>
            </a:pPr>
            <a:r>
              <a:rPr b="0" i="0" lang="en-US" sz="2800" u="none" cap="none" strike="noStrike">
                <a:solidFill>
                  <a:srgbClr val="445469"/>
                </a:solidFill>
                <a:latin typeface="Helvetica Neue"/>
                <a:ea typeface="Helvetica Neue"/>
                <a:cs typeface="Helvetica Neue"/>
                <a:sym typeface="Helvetica Neue"/>
              </a:rPr>
              <a:t>Relacionados entre sí con alto valor agregado.</a:t>
            </a:r>
            <a:endParaRPr b="0" i="0" sz="2800" u="none" cap="none" strike="noStrike">
              <a:solidFill>
                <a:srgbClr val="000000"/>
              </a:solidFill>
              <a:latin typeface="Arial"/>
              <a:ea typeface="Arial"/>
              <a:cs typeface="Arial"/>
              <a:sym typeface="Arial"/>
            </a:endParaRPr>
          </a:p>
        </p:txBody>
      </p:sp>
      <p:sp>
        <p:nvSpPr>
          <p:cNvPr id="79" name="Google Shape;79;p4"/>
          <p:cNvSpPr txBox="1"/>
          <p:nvPr/>
        </p:nvSpPr>
        <p:spPr>
          <a:xfrm>
            <a:off x="7136730" y="7786448"/>
            <a:ext cx="3427483" cy="824663"/>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3200"/>
              <a:buFont typeface="Arial"/>
              <a:buNone/>
            </a:pPr>
            <a:r>
              <a:rPr b="1" i="0" lang="en-US" sz="3200" u="none" cap="none" strike="noStrike">
                <a:solidFill>
                  <a:srgbClr val="445469"/>
                </a:solidFill>
                <a:latin typeface="Helvetica Neue"/>
                <a:ea typeface="Helvetica Neue"/>
                <a:cs typeface="Helvetica Neue"/>
                <a:sym typeface="Helvetica Neue"/>
              </a:rPr>
              <a:t>Procesos</a:t>
            </a:r>
            <a:endParaRPr b="1" i="0" sz="3200" u="none" cap="none" strike="noStrike">
              <a:solidFill>
                <a:srgbClr val="000000"/>
              </a:solidFill>
              <a:latin typeface="Arial"/>
              <a:ea typeface="Arial"/>
              <a:cs typeface="Arial"/>
              <a:sym typeface="Arial"/>
            </a:endParaRPr>
          </a:p>
        </p:txBody>
      </p:sp>
      <p:sp>
        <p:nvSpPr>
          <p:cNvPr id="80" name="Google Shape;80;p4"/>
          <p:cNvSpPr txBox="1"/>
          <p:nvPr/>
        </p:nvSpPr>
        <p:spPr>
          <a:xfrm>
            <a:off x="17026700" y="8662798"/>
            <a:ext cx="3873300" cy="1736100"/>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2800"/>
              <a:buFont typeface="Arial"/>
              <a:buNone/>
            </a:pPr>
            <a:r>
              <a:rPr b="0" i="0" lang="en-US" sz="2800" u="none" cap="none" strike="noStrike">
                <a:solidFill>
                  <a:srgbClr val="445469"/>
                </a:solidFill>
                <a:latin typeface="Helvetica Neue"/>
                <a:ea typeface="Helvetica Neue"/>
                <a:cs typeface="Helvetica Neue"/>
                <a:sym typeface="Helvetica Neue"/>
              </a:rPr>
              <a:t>El foco está en los procesos de la organización.</a:t>
            </a:r>
            <a:endParaRPr b="0" i="0" sz="2800" u="none" cap="none" strike="noStrike">
              <a:solidFill>
                <a:srgbClr val="000000"/>
              </a:solidFill>
              <a:latin typeface="Arial"/>
              <a:ea typeface="Arial"/>
              <a:cs typeface="Arial"/>
              <a:sym typeface="Arial"/>
            </a:endParaRPr>
          </a:p>
        </p:txBody>
      </p:sp>
      <p:sp>
        <p:nvSpPr>
          <p:cNvPr id="81" name="Google Shape;81;p4"/>
          <p:cNvSpPr txBox="1"/>
          <p:nvPr/>
        </p:nvSpPr>
        <p:spPr>
          <a:xfrm>
            <a:off x="15988287" y="7838135"/>
            <a:ext cx="6287700" cy="677100"/>
          </a:xfrm>
          <a:prstGeom prst="rect">
            <a:avLst/>
          </a:prstGeom>
          <a:noFill/>
          <a:ln>
            <a:noFill/>
          </a:ln>
        </p:spPr>
        <p:txBody>
          <a:bodyPr anchorCtr="0" anchor="t" bIns="91350" lIns="91350" spcFirstLastPara="1" rIns="91350" wrap="square" tIns="91350">
            <a:spAutoFit/>
          </a:bodyPr>
          <a:lstStyle/>
          <a:p>
            <a:pPr indent="0" lvl="0" marL="0" marR="0" rtl="0" algn="ctr">
              <a:lnSpc>
                <a:spcPct val="130000"/>
              </a:lnSpc>
              <a:spcBef>
                <a:spcPts val="0"/>
              </a:spcBef>
              <a:spcAft>
                <a:spcPts val="0"/>
              </a:spcAft>
              <a:buClr>
                <a:srgbClr val="000000"/>
              </a:buClr>
              <a:buSzPts val="3200"/>
              <a:buFont typeface="Arial"/>
              <a:buNone/>
            </a:pPr>
            <a:r>
              <a:rPr b="1" i="0" lang="en-US" sz="3200" u="none" cap="none" strike="noStrike">
                <a:solidFill>
                  <a:srgbClr val="445469"/>
                </a:solidFill>
                <a:latin typeface="Helvetica Neue"/>
                <a:ea typeface="Helvetica Neue"/>
                <a:cs typeface="Helvetica Neue"/>
                <a:sym typeface="Helvetica Neue"/>
              </a:rPr>
              <a:t>Resultados Obtenidos</a:t>
            </a:r>
            <a:endParaRPr b="1" i="0" sz="3200" u="none" cap="none" strike="noStrike">
              <a:solidFill>
                <a:srgbClr val="000000"/>
              </a:solidFill>
              <a:latin typeface="Arial"/>
              <a:ea typeface="Arial"/>
              <a:cs typeface="Arial"/>
              <a:sym typeface="Arial"/>
            </a:endParaRPr>
          </a:p>
        </p:txBody>
      </p:sp>
      <p:sp>
        <p:nvSpPr>
          <p:cNvPr id="82" name="Google Shape;82;p4"/>
          <p:cNvSpPr/>
          <p:nvPr/>
        </p:nvSpPr>
        <p:spPr>
          <a:xfrm>
            <a:off x="9321369" y="2042358"/>
            <a:ext cx="5728561" cy="1923999"/>
          </a:xfrm>
          <a:prstGeom prst="roundRect">
            <a:avLst>
              <a:gd fmla="val 7260" name="adj"/>
            </a:avLst>
          </a:prstGeom>
          <a:solidFill>
            <a:schemeClr val="accent1"/>
          </a:solidFill>
          <a:ln cap="flat" cmpd="sng" w="9525">
            <a:solidFill>
              <a:schemeClr val="accent1"/>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Helvetica Neue"/>
                <a:ea typeface="Helvetica Neue"/>
                <a:cs typeface="Helvetica Neue"/>
                <a:sym typeface="Helvetica Neue"/>
              </a:rPr>
              <a:t>Enfoque de Gestión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Helvetica Neue"/>
                <a:ea typeface="Helvetica Neue"/>
                <a:cs typeface="Helvetica Neue"/>
                <a:sym typeface="Helvetica Neue"/>
              </a:rPr>
              <a:t>por Procesos</a:t>
            </a:r>
            <a:endParaRPr b="1" i="0" sz="3200" u="none" cap="none" strike="noStrike">
              <a:solidFill>
                <a:srgbClr val="FFFFFF"/>
              </a:solidFill>
              <a:latin typeface="Helvetica Neue"/>
              <a:ea typeface="Helvetica Neue"/>
              <a:cs typeface="Helvetica Neue"/>
              <a:sym typeface="Helvetica Neue"/>
            </a:endParaRPr>
          </a:p>
        </p:txBody>
      </p:sp>
      <p:grpSp>
        <p:nvGrpSpPr>
          <p:cNvPr id="83" name="Google Shape;83;p4"/>
          <p:cNvGrpSpPr/>
          <p:nvPr/>
        </p:nvGrpSpPr>
        <p:grpSpPr>
          <a:xfrm>
            <a:off x="17773659" y="4952699"/>
            <a:ext cx="2379458" cy="2424397"/>
            <a:chOff x="17049796" y="4881761"/>
            <a:chExt cx="2379458" cy="2424397"/>
          </a:xfrm>
        </p:grpSpPr>
        <p:sp>
          <p:nvSpPr>
            <p:cNvPr id="84" name="Google Shape;84;p4"/>
            <p:cNvSpPr/>
            <p:nvPr/>
          </p:nvSpPr>
          <p:spPr>
            <a:xfrm>
              <a:off x="17049796" y="4881761"/>
              <a:ext cx="2379458" cy="2424397"/>
            </a:xfrm>
            <a:prstGeom prst="ellipse">
              <a:avLst/>
            </a:prstGeom>
            <a:solidFill>
              <a:srgbClr val="00B050"/>
            </a:solidFill>
            <a:ln cap="flat" cmpd="sng" w="25400">
              <a:solidFill>
                <a:srgbClr val="00B050">
                  <a:alpha val="0"/>
                </a:srgbClr>
              </a:solidFill>
              <a:prstDash val="solid"/>
              <a:miter lim="8000"/>
              <a:headEnd len="sm" w="sm" type="none"/>
              <a:tailEnd len="sm" w="sm" type="none"/>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445469"/>
                </a:solidFill>
                <a:latin typeface="Helvetica Neue"/>
                <a:ea typeface="Helvetica Neue"/>
                <a:cs typeface="Helvetica Neue"/>
                <a:sym typeface="Helvetica Neue"/>
              </a:endParaRPr>
            </a:p>
          </p:txBody>
        </p:sp>
        <p:sp>
          <p:nvSpPr>
            <p:cNvPr id="85" name="Google Shape;85;p4"/>
            <p:cNvSpPr/>
            <p:nvPr/>
          </p:nvSpPr>
          <p:spPr>
            <a:xfrm>
              <a:off x="17717612" y="5566413"/>
              <a:ext cx="1043820" cy="1055106"/>
            </a:xfrm>
            <a:custGeom>
              <a:rect b="b" l="l" r="r" t="t"/>
              <a:pathLst>
                <a:path extrusionOk="0" h="21600" w="21600">
                  <a:moveTo>
                    <a:pt x="20592" y="21600"/>
                  </a:moveTo>
                  <a:cubicBezTo>
                    <a:pt x="1008" y="21600"/>
                    <a:pt x="1008" y="21600"/>
                    <a:pt x="1008" y="21600"/>
                  </a:cubicBezTo>
                  <a:cubicBezTo>
                    <a:pt x="252" y="21600"/>
                    <a:pt x="0" y="21103"/>
                    <a:pt x="0" y="20605"/>
                  </a:cubicBezTo>
                  <a:cubicBezTo>
                    <a:pt x="0" y="3766"/>
                    <a:pt x="0" y="3766"/>
                    <a:pt x="0" y="3766"/>
                  </a:cubicBezTo>
                  <a:cubicBezTo>
                    <a:pt x="0" y="3268"/>
                    <a:pt x="252" y="2771"/>
                    <a:pt x="1008" y="2771"/>
                  </a:cubicBezTo>
                  <a:cubicBezTo>
                    <a:pt x="3024" y="2771"/>
                    <a:pt x="3024" y="2771"/>
                    <a:pt x="3024" y="2771"/>
                  </a:cubicBezTo>
                  <a:cubicBezTo>
                    <a:pt x="3024" y="3766"/>
                    <a:pt x="3024" y="3766"/>
                    <a:pt x="3024" y="3766"/>
                  </a:cubicBezTo>
                  <a:cubicBezTo>
                    <a:pt x="3024" y="5009"/>
                    <a:pt x="4068" y="6039"/>
                    <a:pt x="5328" y="6039"/>
                  </a:cubicBezTo>
                  <a:cubicBezTo>
                    <a:pt x="6588" y="6039"/>
                    <a:pt x="7596" y="5009"/>
                    <a:pt x="7596" y="3766"/>
                  </a:cubicBezTo>
                  <a:cubicBezTo>
                    <a:pt x="7596" y="2771"/>
                    <a:pt x="7596" y="2771"/>
                    <a:pt x="7596" y="2771"/>
                  </a:cubicBezTo>
                  <a:cubicBezTo>
                    <a:pt x="13716" y="2771"/>
                    <a:pt x="13716" y="2771"/>
                    <a:pt x="13716" y="2771"/>
                  </a:cubicBezTo>
                  <a:cubicBezTo>
                    <a:pt x="13716" y="3766"/>
                    <a:pt x="13716" y="3766"/>
                    <a:pt x="13716" y="3766"/>
                  </a:cubicBezTo>
                  <a:cubicBezTo>
                    <a:pt x="13716" y="5009"/>
                    <a:pt x="15012" y="6039"/>
                    <a:pt x="16272" y="6039"/>
                  </a:cubicBezTo>
                  <a:cubicBezTo>
                    <a:pt x="17532" y="6039"/>
                    <a:pt x="18540" y="5009"/>
                    <a:pt x="18540" y="3766"/>
                  </a:cubicBezTo>
                  <a:cubicBezTo>
                    <a:pt x="18540" y="2771"/>
                    <a:pt x="18540" y="2771"/>
                    <a:pt x="18540" y="2771"/>
                  </a:cubicBezTo>
                  <a:cubicBezTo>
                    <a:pt x="20592" y="2771"/>
                    <a:pt x="20592" y="2771"/>
                    <a:pt x="20592" y="2771"/>
                  </a:cubicBezTo>
                  <a:cubicBezTo>
                    <a:pt x="21096" y="2771"/>
                    <a:pt x="21600" y="3268"/>
                    <a:pt x="21600" y="3766"/>
                  </a:cubicBezTo>
                  <a:cubicBezTo>
                    <a:pt x="21600" y="20605"/>
                    <a:pt x="21600" y="20605"/>
                    <a:pt x="21600" y="20605"/>
                  </a:cubicBezTo>
                  <a:cubicBezTo>
                    <a:pt x="21600" y="21103"/>
                    <a:pt x="21096" y="21600"/>
                    <a:pt x="20592" y="21600"/>
                  </a:cubicBezTo>
                  <a:close/>
                  <a:moveTo>
                    <a:pt x="19584" y="8029"/>
                  </a:moveTo>
                  <a:cubicBezTo>
                    <a:pt x="2016" y="8029"/>
                    <a:pt x="2016" y="8029"/>
                    <a:pt x="2016" y="8029"/>
                  </a:cubicBezTo>
                  <a:cubicBezTo>
                    <a:pt x="2016" y="19575"/>
                    <a:pt x="2016" y="19575"/>
                    <a:pt x="2016" y="19575"/>
                  </a:cubicBezTo>
                  <a:cubicBezTo>
                    <a:pt x="19584" y="19575"/>
                    <a:pt x="19584" y="19575"/>
                    <a:pt x="19584" y="19575"/>
                  </a:cubicBezTo>
                  <a:lnTo>
                    <a:pt x="19584" y="8029"/>
                  </a:lnTo>
                  <a:close/>
                  <a:moveTo>
                    <a:pt x="7344" y="12789"/>
                  </a:moveTo>
                  <a:cubicBezTo>
                    <a:pt x="7596" y="12789"/>
                    <a:pt x="7884" y="12789"/>
                    <a:pt x="8136" y="13038"/>
                  </a:cubicBezTo>
                  <a:cubicBezTo>
                    <a:pt x="9648" y="14814"/>
                    <a:pt x="9648" y="14814"/>
                    <a:pt x="9648" y="14814"/>
                  </a:cubicBezTo>
                  <a:cubicBezTo>
                    <a:pt x="13716" y="10800"/>
                    <a:pt x="13716" y="10800"/>
                    <a:pt x="13716" y="10800"/>
                  </a:cubicBezTo>
                  <a:cubicBezTo>
                    <a:pt x="13968" y="10551"/>
                    <a:pt x="14220" y="10551"/>
                    <a:pt x="14472" y="10551"/>
                  </a:cubicBezTo>
                  <a:cubicBezTo>
                    <a:pt x="15012" y="10551"/>
                    <a:pt x="15516" y="10800"/>
                    <a:pt x="15516" y="11546"/>
                  </a:cubicBezTo>
                  <a:cubicBezTo>
                    <a:pt x="15516" y="11795"/>
                    <a:pt x="15516" y="12043"/>
                    <a:pt x="15264" y="12043"/>
                  </a:cubicBezTo>
                  <a:cubicBezTo>
                    <a:pt x="10404" y="16839"/>
                    <a:pt x="10404" y="16839"/>
                    <a:pt x="10404" y="16839"/>
                  </a:cubicBezTo>
                  <a:cubicBezTo>
                    <a:pt x="10152" y="17088"/>
                    <a:pt x="9900" y="17088"/>
                    <a:pt x="9648" y="17088"/>
                  </a:cubicBezTo>
                  <a:cubicBezTo>
                    <a:pt x="9396" y="17088"/>
                    <a:pt x="9144" y="17088"/>
                    <a:pt x="9144" y="16839"/>
                  </a:cubicBezTo>
                  <a:cubicBezTo>
                    <a:pt x="6588" y="14566"/>
                    <a:pt x="6588" y="14566"/>
                    <a:pt x="6588" y="14566"/>
                  </a:cubicBezTo>
                  <a:cubicBezTo>
                    <a:pt x="6336" y="14317"/>
                    <a:pt x="6336" y="14068"/>
                    <a:pt x="6336" y="13820"/>
                  </a:cubicBezTo>
                  <a:cubicBezTo>
                    <a:pt x="6336" y="13322"/>
                    <a:pt x="6840" y="12789"/>
                    <a:pt x="7344" y="12789"/>
                  </a:cubicBezTo>
                  <a:close/>
                  <a:moveTo>
                    <a:pt x="16272" y="4761"/>
                  </a:moveTo>
                  <a:cubicBezTo>
                    <a:pt x="15516" y="4761"/>
                    <a:pt x="15264" y="4263"/>
                    <a:pt x="15264" y="3766"/>
                  </a:cubicBezTo>
                  <a:cubicBezTo>
                    <a:pt x="15264" y="995"/>
                    <a:pt x="15264" y="995"/>
                    <a:pt x="15264" y="995"/>
                  </a:cubicBezTo>
                  <a:cubicBezTo>
                    <a:pt x="15264" y="497"/>
                    <a:pt x="15516" y="0"/>
                    <a:pt x="16272" y="0"/>
                  </a:cubicBezTo>
                  <a:cubicBezTo>
                    <a:pt x="16776" y="0"/>
                    <a:pt x="17280" y="497"/>
                    <a:pt x="17280" y="995"/>
                  </a:cubicBezTo>
                  <a:cubicBezTo>
                    <a:pt x="17280" y="3766"/>
                    <a:pt x="17280" y="3766"/>
                    <a:pt x="17280" y="3766"/>
                  </a:cubicBezTo>
                  <a:cubicBezTo>
                    <a:pt x="17280" y="4263"/>
                    <a:pt x="16776" y="4761"/>
                    <a:pt x="16272" y="4761"/>
                  </a:cubicBezTo>
                  <a:close/>
                  <a:moveTo>
                    <a:pt x="5328" y="4761"/>
                  </a:moveTo>
                  <a:cubicBezTo>
                    <a:pt x="4824" y="4761"/>
                    <a:pt x="4320" y="4263"/>
                    <a:pt x="4320" y="3766"/>
                  </a:cubicBezTo>
                  <a:cubicBezTo>
                    <a:pt x="4320" y="995"/>
                    <a:pt x="4320" y="995"/>
                    <a:pt x="4320" y="995"/>
                  </a:cubicBezTo>
                  <a:cubicBezTo>
                    <a:pt x="4320" y="497"/>
                    <a:pt x="4824" y="0"/>
                    <a:pt x="5328" y="0"/>
                  </a:cubicBezTo>
                  <a:cubicBezTo>
                    <a:pt x="5832" y="0"/>
                    <a:pt x="6336" y="497"/>
                    <a:pt x="6336" y="995"/>
                  </a:cubicBezTo>
                  <a:cubicBezTo>
                    <a:pt x="6336" y="3766"/>
                    <a:pt x="6336" y="3766"/>
                    <a:pt x="6336" y="3766"/>
                  </a:cubicBezTo>
                  <a:cubicBezTo>
                    <a:pt x="6336" y="4263"/>
                    <a:pt x="5832" y="4761"/>
                    <a:pt x="5328" y="4761"/>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grpSp>
      <p:pic>
        <p:nvPicPr>
          <p:cNvPr descr="Enfoque de Procesos - Principios Básicos #1 » Pymes y Calidad 2.0" id="86" name="Google Shape;86;p4"/>
          <p:cNvPicPr preferRelativeResize="0"/>
          <p:nvPr/>
        </p:nvPicPr>
        <p:blipFill rotWithShape="1">
          <a:blip r:embed="rId3">
            <a:alphaModFix/>
          </a:blip>
          <a:srcRect b="0" l="0" r="0" t="0"/>
          <a:stretch/>
        </p:blipFill>
        <p:spPr>
          <a:xfrm>
            <a:off x="19429254" y="557619"/>
            <a:ext cx="4263858" cy="2131929"/>
          </a:xfrm>
          <a:prstGeom prst="rect">
            <a:avLst/>
          </a:prstGeom>
          <a:noFill/>
          <a:ln>
            <a:noFill/>
          </a:ln>
        </p:spPr>
      </p:pic>
      <p:grpSp>
        <p:nvGrpSpPr>
          <p:cNvPr id="87" name="Google Shape;87;p4"/>
          <p:cNvGrpSpPr/>
          <p:nvPr/>
        </p:nvGrpSpPr>
        <p:grpSpPr>
          <a:xfrm>
            <a:off x="7652784" y="4928140"/>
            <a:ext cx="2379458" cy="2424397"/>
            <a:chOff x="7652784" y="4928140"/>
            <a:chExt cx="2379458" cy="2424397"/>
          </a:xfrm>
        </p:grpSpPr>
        <p:sp>
          <p:nvSpPr>
            <p:cNvPr id="88" name="Google Shape;88;p4"/>
            <p:cNvSpPr/>
            <p:nvPr/>
          </p:nvSpPr>
          <p:spPr>
            <a:xfrm>
              <a:off x="7652784" y="4928140"/>
              <a:ext cx="2379458" cy="2424397"/>
            </a:xfrm>
            <a:prstGeom prst="ellipse">
              <a:avLst/>
            </a:prstGeom>
            <a:solidFill>
              <a:schemeClr val="accent1"/>
            </a:solidFill>
            <a:ln cap="flat" cmpd="sng" w="25400">
              <a:solidFill>
                <a:srgbClr val="445469">
                  <a:alpha val="0"/>
                </a:srgbClr>
              </a:solidFill>
              <a:prstDash val="solid"/>
              <a:miter lim="8000"/>
              <a:headEnd len="sm" w="sm" type="none"/>
              <a:tailEnd len="sm" w="sm" type="none"/>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445469"/>
                </a:solidFill>
                <a:latin typeface="Helvetica Neue"/>
                <a:ea typeface="Helvetica Neue"/>
                <a:cs typeface="Helvetica Neue"/>
                <a:sym typeface="Helvetica Neue"/>
              </a:endParaRPr>
            </a:p>
          </p:txBody>
        </p:sp>
        <p:sp>
          <p:nvSpPr>
            <p:cNvPr id="89" name="Google Shape;89;p4"/>
            <p:cNvSpPr/>
            <p:nvPr/>
          </p:nvSpPr>
          <p:spPr>
            <a:xfrm>
              <a:off x="8349035" y="5604491"/>
              <a:ext cx="986958" cy="978912"/>
            </a:xfrm>
            <a:custGeom>
              <a:rect b="b" l="l" r="r" t="t"/>
              <a:pathLst>
                <a:path extrusionOk="0" h="21600" w="21600">
                  <a:moveTo>
                    <a:pt x="19783" y="10540"/>
                  </a:moveTo>
                  <a:cubicBezTo>
                    <a:pt x="19783" y="9190"/>
                    <a:pt x="20717" y="8256"/>
                    <a:pt x="21600" y="7321"/>
                  </a:cubicBezTo>
                  <a:cubicBezTo>
                    <a:pt x="21600" y="6854"/>
                    <a:pt x="21185" y="5971"/>
                    <a:pt x="21185" y="5504"/>
                  </a:cubicBezTo>
                  <a:cubicBezTo>
                    <a:pt x="19315" y="5971"/>
                    <a:pt x="18381" y="5037"/>
                    <a:pt x="17498" y="4102"/>
                  </a:cubicBezTo>
                  <a:cubicBezTo>
                    <a:pt x="16563" y="3219"/>
                    <a:pt x="16096" y="2285"/>
                    <a:pt x="16563" y="883"/>
                  </a:cubicBezTo>
                  <a:cubicBezTo>
                    <a:pt x="16096" y="467"/>
                    <a:pt x="15213" y="0"/>
                    <a:pt x="14279" y="0"/>
                  </a:cubicBezTo>
                  <a:cubicBezTo>
                    <a:pt x="13812" y="883"/>
                    <a:pt x="12462" y="1817"/>
                    <a:pt x="11060" y="1817"/>
                  </a:cubicBezTo>
                  <a:cubicBezTo>
                    <a:pt x="9710" y="1817"/>
                    <a:pt x="8308" y="883"/>
                    <a:pt x="7840" y="0"/>
                  </a:cubicBezTo>
                  <a:cubicBezTo>
                    <a:pt x="6906" y="0"/>
                    <a:pt x="6023" y="467"/>
                    <a:pt x="5556" y="883"/>
                  </a:cubicBezTo>
                  <a:cubicBezTo>
                    <a:pt x="6023" y="2285"/>
                    <a:pt x="5556" y="3219"/>
                    <a:pt x="4621" y="4102"/>
                  </a:cubicBezTo>
                  <a:cubicBezTo>
                    <a:pt x="3738" y="5037"/>
                    <a:pt x="2285" y="5971"/>
                    <a:pt x="935" y="5504"/>
                  </a:cubicBezTo>
                  <a:cubicBezTo>
                    <a:pt x="935" y="5971"/>
                    <a:pt x="467" y="6854"/>
                    <a:pt x="0" y="7321"/>
                  </a:cubicBezTo>
                  <a:cubicBezTo>
                    <a:pt x="1402" y="8256"/>
                    <a:pt x="2285" y="9190"/>
                    <a:pt x="2285" y="10540"/>
                  </a:cubicBezTo>
                  <a:cubicBezTo>
                    <a:pt x="2285" y="11942"/>
                    <a:pt x="1402" y="13292"/>
                    <a:pt x="0" y="14279"/>
                  </a:cubicBezTo>
                  <a:cubicBezTo>
                    <a:pt x="467" y="14694"/>
                    <a:pt x="935" y="15629"/>
                    <a:pt x="935" y="16096"/>
                  </a:cubicBezTo>
                  <a:cubicBezTo>
                    <a:pt x="2285" y="16096"/>
                    <a:pt x="3738" y="16096"/>
                    <a:pt x="4621" y="17031"/>
                  </a:cubicBezTo>
                  <a:cubicBezTo>
                    <a:pt x="5556" y="17913"/>
                    <a:pt x="6023" y="19315"/>
                    <a:pt x="5556" y="20665"/>
                  </a:cubicBezTo>
                  <a:cubicBezTo>
                    <a:pt x="6023" y="21133"/>
                    <a:pt x="6906" y="21133"/>
                    <a:pt x="7840" y="21600"/>
                  </a:cubicBezTo>
                  <a:cubicBezTo>
                    <a:pt x="8308" y="20198"/>
                    <a:pt x="9710" y="19315"/>
                    <a:pt x="11060" y="19315"/>
                  </a:cubicBezTo>
                  <a:cubicBezTo>
                    <a:pt x="12462" y="19315"/>
                    <a:pt x="13812" y="20198"/>
                    <a:pt x="14279" y="21600"/>
                  </a:cubicBezTo>
                  <a:cubicBezTo>
                    <a:pt x="15213" y="21133"/>
                    <a:pt x="16096" y="21133"/>
                    <a:pt x="16563" y="20665"/>
                  </a:cubicBezTo>
                  <a:cubicBezTo>
                    <a:pt x="16096" y="19315"/>
                    <a:pt x="16563" y="17913"/>
                    <a:pt x="17498" y="17031"/>
                  </a:cubicBezTo>
                  <a:cubicBezTo>
                    <a:pt x="18381" y="16096"/>
                    <a:pt x="19315" y="15629"/>
                    <a:pt x="21185" y="16096"/>
                  </a:cubicBezTo>
                  <a:cubicBezTo>
                    <a:pt x="21185" y="15162"/>
                    <a:pt x="21600" y="14694"/>
                    <a:pt x="21600" y="13760"/>
                  </a:cubicBezTo>
                  <a:cubicBezTo>
                    <a:pt x="20717" y="13292"/>
                    <a:pt x="19783" y="11942"/>
                    <a:pt x="19783" y="10540"/>
                  </a:cubicBezTo>
                  <a:close/>
                  <a:moveTo>
                    <a:pt x="11060" y="15162"/>
                  </a:moveTo>
                  <a:cubicBezTo>
                    <a:pt x="8308" y="15162"/>
                    <a:pt x="6490" y="13292"/>
                    <a:pt x="6490" y="10540"/>
                  </a:cubicBezTo>
                  <a:cubicBezTo>
                    <a:pt x="6490" y="8256"/>
                    <a:pt x="8308" y="5971"/>
                    <a:pt x="11060" y="5971"/>
                  </a:cubicBezTo>
                  <a:cubicBezTo>
                    <a:pt x="13812" y="5971"/>
                    <a:pt x="15629" y="8256"/>
                    <a:pt x="15629" y="10540"/>
                  </a:cubicBezTo>
                  <a:cubicBezTo>
                    <a:pt x="15629" y="13292"/>
                    <a:pt x="13812" y="15162"/>
                    <a:pt x="11060" y="15162"/>
                  </a:cubicBezTo>
                  <a:close/>
                </a:path>
              </a:pathLst>
            </a:custGeom>
            <a:solidFill>
              <a:srgbClr val="F8F8F8"/>
            </a:solidFill>
            <a:ln cap="flat" cmpd="sng" w="9525">
              <a:solidFill>
                <a:srgbClr val="F8F8F8"/>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grpSp>
      <p:grpSp>
        <p:nvGrpSpPr>
          <p:cNvPr id="90" name="Google Shape;90;p4"/>
          <p:cNvGrpSpPr/>
          <p:nvPr/>
        </p:nvGrpSpPr>
        <p:grpSpPr>
          <a:xfrm>
            <a:off x="3052336" y="4946708"/>
            <a:ext cx="2379458" cy="2430981"/>
            <a:chOff x="3052336" y="4946708"/>
            <a:chExt cx="2379458" cy="2430981"/>
          </a:xfrm>
        </p:grpSpPr>
        <p:sp>
          <p:nvSpPr>
            <p:cNvPr id="91" name="Google Shape;91;p4"/>
            <p:cNvSpPr/>
            <p:nvPr/>
          </p:nvSpPr>
          <p:spPr>
            <a:xfrm>
              <a:off x="3052336" y="4946708"/>
              <a:ext cx="2379458" cy="2430981"/>
            </a:xfrm>
            <a:prstGeom prst="ellipse">
              <a:avLst/>
            </a:prstGeom>
            <a:solidFill>
              <a:schemeClr val="accent4"/>
            </a:solidFill>
            <a:ln cap="flat" cmpd="sng" w="25400">
              <a:solidFill>
                <a:srgbClr val="445469">
                  <a:alpha val="0"/>
                </a:srgbClr>
              </a:solidFill>
              <a:prstDash val="solid"/>
              <a:miter lim="8000"/>
              <a:headEnd len="sm" w="sm" type="none"/>
              <a:tailEnd len="sm" w="sm" type="none"/>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445469"/>
                </a:solidFill>
                <a:latin typeface="Helvetica Neue"/>
                <a:ea typeface="Helvetica Neue"/>
                <a:cs typeface="Helvetica Neue"/>
                <a:sym typeface="Helvetica Neue"/>
              </a:endParaRPr>
            </a:p>
          </p:txBody>
        </p:sp>
        <p:sp>
          <p:nvSpPr>
            <p:cNvPr id="92" name="Google Shape;92;p4"/>
            <p:cNvSpPr/>
            <p:nvPr/>
          </p:nvSpPr>
          <p:spPr>
            <a:xfrm>
              <a:off x="3695430" y="5728007"/>
              <a:ext cx="1131294" cy="824662"/>
            </a:xfrm>
            <a:custGeom>
              <a:rect b="b" l="l" r="r" t="t"/>
              <a:pathLst>
                <a:path extrusionOk="0" h="21600" w="21600">
                  <a:moveTo>
                    <a:pt x="19292" y="0"/>
                  </a:moveTo>
                  <a:cubicBezTo>
                    <a:pt x="2308" y="0"/>
                    <a:pt x="2308" y="0"/>
                    <a:pt x="2308" y="0"/>
                  </a:cubicBezTo>
                  <a:cubicBezTo>
                    <a:pt x="740" y="0"/>
                    <a:pt x="0" y="974"/>
                    <a:pt x="0" y="2382"/>
                  </a:cubicBezTo>
                  <a:cubicBezTo>
                    <a:pt x="0" y="18731"/>
                    <a:pt x="0" y="18731"/>
                    <a:pt x="0" y="18731"/>
                  </a:cubicBezTo>
                  <a:cubicBezTo>
                    <a:pt x="0" y="20192"/>
                    <a:pt x="740" y="21600"/>
                    <a:pt x="2308" y="21600"/>
                  </a:cubicBezTo>
                  <a:cubicBezTo>
                    <a:pt x="19292" y="21600"/>
                    <a:pt x="19292" y="21600"/>
                    <a:pt x="19292" y="21600"/>
                  </a:cubicBezTo>
                  <a:cubicBezTo>
                    <a:pt x="20468" y="21600"/>
                    <a:pt x="21600" y="20192"/>
                    <a:pt x="21600" y="18731"/>
                  </a:cubicBezTo>
                  <a:cubicBezTo>
                    <a:pt x="21600" y="2382"/>
                    <a:pt x="21600" y="2382"/>
                    <a:pt x="21600" y="2382"/>
                  </a:cubicBezTo>
                  <a:cubicBezTo>
                    <a:pt x="21600" y="974"/>
                    <a:pt x="20468" y="0"/>
                    <a:pt x="19292" y="0"/>
                  </a:cubicBezTo>
                  <a:close/>
                  <a:moveTo>
                    <a:pt x="19292" y="18731"/>
                  </a:moveTo>
                  <a:cubicBezTo>
                    <a:pt x="2308" y="18731"/>
                    <a:pt x="2308" y="18731"/>
                    <a:pt x="2308" y="18731"/>
                  </a:cubicBezTo>
                  <a:cubicBezTo>
                    <a:pt x="2308" y="2382"/>
                    <a:pt x="2308" y="2382"/>
                    <a:pt x="2308" y="2382"/>
                  </a:cubicBezTo>
                  <a:cubicBezTo>
                    <a:pt x="19292" y="2382"/>
                    <a:pt x="19292" y="2382"/>
                    <a:pt x="19292" y="2382"/>
                  </a:cubicBezTo>
                  <a:lnTo>
                    <a:pt x="19292" y="18731"/>
                  </a:lnTo>
                  <a:close/>
                  <a:moveTo>
                    <a:pt x="9668" y="13480"/>
                  </a:moveTo>
                  <a:cubicBezTo>
                    <a:pt x="4224" y="13480"/>
                    <a:pt x="4224" y="13480"/>
                    <a:pt x="4224" y="13480"/>
                  </a:cubicBezTo>
                  <a:cubicBezTo>
                    <a:pt x="4224" y="15862"/>
                    <a:pt x="4224" y="15862"/>
                    <a:pt x="4224" y="15862"/>
                  </a:cubicBezTo>
                  <a:cubicBezTo>
                    <a:pt x="9668" y="15862"/>
                    <a:pt x="9668" y="15862"/>
                    <a:pt x="9668" y="15862"/>
                  </a:cubicBezTo>
                  <a:lnTo>
                    <a:pt x="9668" y="13480"/>
                  </a:lnTo>
                  <a:close/>
                  <a:moveTo>
                    <a:pt x="9668" y="9636"/>
                  </a:moveTo>
                  <a:cubicBezTo>
                    <a:pt x="4224" y="9636"/>
                    <a:pt x="4224" y="9636"/>
                    <a:pt x="4224" y="9636"/>
                  </a:cubicBezTo>
                  <a:cubicBezTo>
                    <a:pt x="4224" y="12018"/>
                    <a:pt x="4224" y="12018"/>
                    <a:pt x="4224" y="12018"/>
                  </a:cubicBezTo>
                  <a:cubicBezTo>
                    <a:pt x="9668" y="12018"/>
                    <a:pt x="9668" y="12018"/>
                    <a:pt x="9668" y="12018"/>
                  </a:cubicBezTo>
                  <a:lnTo>
                    <a:pt x="9668" y="9636"/>
                  </a:lnTo>
                  <a:close/>
                  <a:moveTo>
                    <a:pt x="9668" y="5305"/>
                  </a:moveTo>
                  <a:cubicBezTo>
                    <a:pt x="4224" y="5305"/>
                    <a:pt x="4224" y="5305"/>
                    <a:pt x="4224" y="5305"/>
                  </a:cubicBezTo>
                  <a:cubicBezTo>
                    <a:pt x="4224" y="7741"/>
                    <a:pt x="4224" y="7741"/>
                    <a:pt x="4224" y="7741"/>
                  </a:cubicBezTo>
                  <a:cubicBezTo>
                    <a:pt x="9668" y="7741"/>
                    <a:pt x="9668" y="7741"/>
                    <a:pt x="9668" y="7741"/>
                  </a:cubicBezTo>
                  <a:lnTo>
                    <a:pt x="9668" y="5305"/>
                  </a:lnTo>
                  <a:close/>
                  <a:moveTo>
                    <a:pt x="16940" y="13913"/>
                  </a:moveTo>
                  <a:cubicBezTo>
                    <a:pt x="16940" y="13913"/>
                    <a:pt x="15416" y="13480"/>
                    <a:pt x="15416" y="12505"/>
                  </a:cubicBezTo>
                  <a:cubicBezTo>
                    <a:pt x="15416" y="11044"/>
                    <a:pt x="16592" y="10611"/>
                    <a:pt x="16592" y="8174"/>
                  </a:cubicBezTo>
                  <a:cubicBezTo>
                    <a:pt x="16592" y="6767"/>
                    <a:pt x="16200" y="5305"/>
                    <a:pt x="14632" y="5305"/>
                  </a:cubicBezTo>
                  <a:cubicBezTo>
                    <a:pt x="13108" y="5305"/>
                    <a:pt x="12716" y="6767"/>
                    <a:pt x="12716" y="8174"/>
                  </a:cubicBezTo>
                  <a:cubicBezTo>
                    <a:pt x="12716" y="10611"/>
                    <a:pt x="13892" y="11044"/>
                    <a:pt x="13892" y="12505"/>
                  </a:cubicBezTo>
                  <a:cubicBezTo>
                    <a:pt x="13892" y="13480"/>
                    <a:pt x="11976" y="13913"/>
                    <a:pt x="11976" y="13913"/>
                  </a:cubicBezTo>
                  <a:lnTo>
                    <a:pt x="11976" y="15862"/>
                  </a:lnTo>
                  <a:cubicBezTo>
                    <a:pt x="17332" y="15862"/>
                    <a:pt x="17332" y="15862"/>
                    <a:pt x="17332" y="15862"/>
                  </a:cubicBezTo>
                  <a:cubicBezTo>
                    <a:pt x="17332" y="15862"/>
                    <a:pt x="17332" y="13913"/>
                    <a:pt x="16940" y="13913"/>
                  </a:cubicBez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grpSp>
      <p:grpSp>
        <p:nvGrpSpPr>
          <p:cNvPr id="93" name="Google Shape;93;p4"/>
          <p:cNvGrpSpPr/>
          <p:nvPr/>
        </p:nvGrpSpPr>
        <p:grpSpPr>
          <a:xfrm>
            <a:off x="12623932" y="4928143"/>
            <a:ext cx="2404599" cy="2479074"/>
            <a:chOff x="12253232" y="4903593"/>
            <a:chExt cx="2404599" cy="2479074"/>
          </a:xfrm>
        </p:grpSpPr>
        <p:sp>
          <p:nvSpPr>
            <p:cNvPr id="94" name="Google Shape;94;p4"/>
            <p:cNvSpPr/>
            <p:nvPr/>
          </p:nvSpPr>
          <p:spPr>
            <a:xfrm>
              <a:off x="12253232" y="4903593"/>
              <a:ext cx="2404599" cy="2479074"/>
            </a:xfrm>
            <a:prstGeom prst="ellipse">
              <a:avLst/>
            </a:prstGeom>
            <a:solidFill>
              <a:schemeClr val="accent3"/>
            </a:solidFill>
            <a:ln cap="flat" cmpd="sng" w="25400">
              <a:solidFill>
                <a:srgbClr val="445469">
                  <a:alpha val="0"/>
                </a:srgbClr>
              </a:solidFill>
              <a:prstDash val="solid"/>
              <a:miter lim="8000"/>
              <a:headEnd len="sm" w="sm" type="none"/>
              <a:tailEnd len="sm" w="sm" type="none"/>
            </a:ln>
          </p:spPr>
          <p:txBody>
            <a:bodyPr anchorCtr="0" anchor="t" bIns="45675" lIns="45675" spcFirstLastPara="1" rIns="45675" wrap="square" tIns="45675">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445469"/>
                </a:solidFill>
                <a:latin typeface="Helvetica Neue"/>
                <a:ea typeface="Helvetica Neue"/>
                <a:cs typeface="Helvetica Neue"/>
                <a:sym typeface="Helvetica Neue"/>
              </a:endParaRPr>
            </a:p>
          </p:txBody>
        </p:sp>
        <p:sp>
          <p:nvSpPr>
            <p:cNvPr id="95" name="Google Shape;95;p4"/>
            <p:cNvSpPr/>
            <p:nvPr/>
          </p:nvSpPr>
          <p:spPr>
            <a:xfrm>
              <a:off x="12943068" y="5651588"/>
              <a:ext cx="1024925" cy="922453"/>
            </a:xfrm>
            <a:custGeom>
              <a:rect b="b" l="l" r="r" t="t"/>
              <a:pathLst>
                <a:path extrusionOk="0" h="21600" w="21600">
                  <a:moveTo>
                    <a:pt x="3477" y="7346"/>
                  </a:moveTo>
                  <a:cubicBezTo>
                    <a:pt x="4216" y="6519"/>
                    <a:pt x="5041" y="6957"/>
                    <a:pt x="6171" y="8222"/>
                  </a:cubicBezTo>
                  <a:cubicBezTo>
                    <a:pt x="6563" y="8659"/>
                    <a:pt x="6563" y="8222"/>
                    <a:pt x="6563" y="8222"/>
                  </a:cubicBezTo>
                  <a:cubicBezTo>
                    <a:pt x="6954" y="8222"/>
                    <a:pt x="8084" y="6519"/>
                    <a:pt x="8475" y="6519"/>
                  </a:cubicBezTo>
                  <a:cubicBezTo>
                    <a:pt x="8475" y="6519"/>
                    <a:pt x="8475" y="6519"/>
                    <a:pt x="8475" y="6081"/>
                  </a:cubicBezTo>
                  <a:cubicBezTo>
                    <a:pt x="8084" y="6081"/>
                    <a:pt x="7736" y="5643"/>
                    <a:pt x="7736" y="5205"/>
                  </a:cubicBezTo>
                  <a:cubicBezTo>
                    <a:pt x="5780" y="2189"/>
                    <a:pt x="13082" y="486"/>
                    <a:pt x="11952" y="486"/>
                  </a:cubicBezTo>
                  <a:cubicBezTo>
                    <a:pt x="11169" y="0"/>
                    <a:pt x="8866" y="0"/>
                    <a:pt x="8475" y="0"/>
                  </a:cubicBezTo>
                  <a:cubicBezTo>
                    <a:pt x="7345" y="486"/>
                    <a:pt x="5433" y="1751"/>
                    <a:pt x="4650" y="2627"/>
                  </a:cubicBezTo>
                  <a:cubicBezTo>
                    <a:pt x="3477" y="3503"/>
                    <a:pt x="3129" y="3941"/>
                    <a:pt x="3129" y="3941"/>
                  </a:cubicBezTo>
                  <a:cubicBezTo>
                    <a:pt x="2695" y="4330"/>
                    <a:pt x="3129" y="5205"/>
                    <a:pt x="2303" y="5643"/>
                  </a:cubicBezTo>
                  <a:cubicBezTo>
                    <a:pt x="1565" y="6081"/>
                    <a:pt x="1173" y="5643"/>
                    <a:pt x="782" y="6081"/>
                  </a:cubicBezTo>
                  <a:cubicBezTo>
                    <a:pt x="782" y="6519"/>
                    <a:pt x="391" y="6519"/>
                    <a:pt x="0" y="6957"/>
                  </a:cubicBezTo>
                  <a:lnTo>
                    <a:pt x="0" y="7346"/>
                  </a:lnTo>
                  <a:lnTo>
                    <a:pt x="1565" y="9097"/>
                  </a:lnTo>
                  <a:cubicBezTo>
                    <a:pt x="1565" y="9535"/>
                    <a:pt x="1912" y="9535"/>
                    <a:pt x="2303" y="9535"/>
                  </a:cubicBezTo>
                  <a:cubicBezTo>
                    <a:pt x="2303" y="9097"/>
                    <a:pt x="2695" y="8659"/>
                    <a:pt x="3129" y="8659"/>
                  </a:cubicBezTo>
                  <a:cubicBezTo>
                    <a:pt x="3129" y="8659"/>
                    <a:pt x="3129" y="7346"/>
                    <a:pt x="3477" y="7346"/>
                  </a:cubicBezTo>
                  <a:close/>
                  <a:moveTo>
                    <a:pt x="9648" y="7784"/>
                  </a:moveTo>
                  <a:cubicBezTo>
                    <a:pt x="9257" y="7784"/>
                    <a:pt x="9257" y="7784"/>
                    <a:pt x="9257" y="7784"/>
                  </a:cubicBezTo>
                  <a:cubicBezTo>
                    <a:pt x="7736" y="9097"/>
                    <a:pt x="7736" y="9097"/>
                    <a:pt x="7736" y="9097"/>
                  </a:cubicBezTo>
                  <a:cubicBezTo>
                    <a:pt x="7345" y="9535"/>
                    <a:pt x="7345" y="9535"/>
                    <a:pt x="7345" y="9924"/>
                  </a:cubicBezTo>
                  <a:cubicBezTo>
                    <a:pt x="16559" y="21162"/>
                    <a:pt x="16559" y="21162"/>
                    <a:pt x="16559" y="21162"/>
                  </a:cubicBezTo>
                  <a:cubicBezTo>
                    <a:pt x="16559" y="21600"/>
                    <a:pt x="16993" y="21600"/>
                    <a:pt x="17341" y="21162"/>
                  </a:cubicBezTo>
                  <a:cubicBezTo>
                    <a:pt x="18514" y="20286"/>
                    <a:pt x="18514" y="20286"/>
                    <a:pt x="18514" y="20286"/>
                  </a:cubicBezTo>
                  <a:cubicBezTo>
                    <a:pt x="18514" y="19849"/>
                    <a:pt x="18514" y="19459"/>
                    <a:pt x="18514" y="19459"/>
                  </a:cubicBezTo>
                  <a:lnTo>
                    <a:pt x="9648" y="7784"/>
                  </a:lnTo>
                  <a:close/>
                  <a:moveTo>
                    <a:pt x="21600" y="3065"/>
                  </a:moveTo>
                  <a:cubicBezTo>
                    <a:pt x="21209" y="2189"/>
                    <a:pt x="21209" y="2627"/>
                    <a:pt x="20818" y="2627"/>
                  </a:cubicBezTo>
                  <a:cubicBezTo>
                    <a:pt x="20818" y="3065"/>
                    <a:pt x="20035" y="3941"/>
                    <a:pt x="20035" y="4330"/>
                  </a:cubicBezTo>
                  <a:cubicBezTo>
                    <a:pt x="19644" y="5205"/>
                    <a:pt x="18905" y="6081"/>
                    <a:pt x="17732" y="5205"/>
                  </a:cubicBezTo>
                  <a:cubicBezTo>
                    <a:pt x="16559" y="3941"/>
                    <a:pt x="16993" y="3503"/>
                    <a:pt x="17341" y="3065"/>
                  </a:cubicBezTo>
                  <a:cubicBezTo>
                    <a:pt x="17341" y="2627"/>
                    <a:pt x="18123" y="1362"/>
                    <a:pt x="18123" y="924"/>
                  </a:cubicBezTo>
                  <a:cubicBezTo>
                    <a:pt x="18514" y="924"/>
                    <a:pt x="18123" y="486"/>
                    <a:pt x="17732" y="486"/>
                  </a:cubicBezTo>
                  <a:cubicBezTo>
                    <a:pt x="17341" y="924"/>
                    <a:pt x="15037" y="1751"/>
                    <a:pt x="14646" y="3503"/>
                  </a:cubicBezTo>
                  <a:cubicBezTo>
                    <a:pt x="14255" y="4768"/>
                    <a:pt x="15037" y="6081"/>
                    <a:pt x="13864" y="7346"/>
                  </a:cubicBezTo>
                  <a:cubicBezTo>
                    <a:pt x="12343" y="9097"/>
                    <a:pt x="12343" y="9097"/>
                    <a:pt x="12343" y="9097"/>
                  </a:cubicBezTo>
                  <a:cubicBezTo>
                    <a:pt x="13864" y="11238"/>
                    <a:pt x="13864" y="11238"/>
                    <a:pt x="13864" y="11238"/>
                  </a:cubicBezTo>
                  <a:cubicBezTo>
                    <a:pt x="15820" y="9097"/>
                    <a:pt x="15820" y="9097"/>
                    <a:pt x="15820" y="9097"/>
                  </a:cubicBezTo>
                  <a:cubicBezTo>
                    <a:pt x="16167" y="8659"/>
                    <a:pt x="16993" y="8222"/>
                    <a:pt x="17732" y="8659"/>
                  </a:cubicBezTo>
                  <a:cubicBezTo>
                    <a:pt x="19644" y="9097"/>
                    <a:pt x="20427" y="8222"/>
                    <a:pt x="21209" y="6957"/>
                  </a:cubicBezTo>
                  <a:cubicBezTo>
                    <a:pt x="21600" y="5643"/>
                    <a:pt x="21600" y="3503"/>
                    <a:pt x="21600" y="3065"/>
                  </a:cubicBezTo>
                  <a:close/>
                  <a:moveTo>
                    <a:pt x="3129" y="19459"/>
                  </a:moveTo>
                  <a:cubicBezTo>
                    <a:pt x="2695" y="19849"/>
                    <a:pt x="2695" y="20286"/>
                    <a:pt x="3129" y="20286"/>
                  </a:cubicBezTo>
                  <a:cubicBezTo>
                    <a:pt x="3868" y="21600"/>
                    <a:pt x="3868" y="21600"/>
                    <a:pt x="3868" y="21600"/>
                  </a:cubicBezTo>
                  <a:cubicBezTo>
                    <a:pt x="4216" y="21600"/>
                    <a:pt x="4650" y="21600"/>
                    <a:pt x="4650" y="21162"/>
                  </a:cubicBezTo>
                  <a:cubicBezTo>
                    <a:pt x="10039" y="15568"/>
                    <a:pt x="10039" y="15568"/>
                    <a:pt x="10039" y="15568"/>
                  </a:cubicBezTo>
                  <a:cubicBezTo>
                    <a:pt x="8475" y="13378"/>
                    <a:pt x="8475" y="13378"/>
                    <a:pt x="8475" y="13378"/>
                  </a:cubicBezTo>
                  <a:lnTo>
                    <a:pt x="3129" y="19459"/>
                  </a:ln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grpSp>
      <p:sp>
        <p:nvSpPr>
          <p:cNvPr descr="Resultado de imagen para METODOLOGIA" id="96" name="Google Shape;96;p4"/>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97" name="Google Shape;97;p4"/>
          <p:cNvSpPr/>
          <p:nvPr/>
        </p:nvSpPr>
        <p:spPr>
          <a:xfrm>
            <a:off x="11074350" y="1623584"/>
            <a:ext cx="1707466" cy="109671"/>
          </a:xfrm>
          <a:prstGeom prst="roundRect">
            <a:avLst>
              <a:gd fmla="val 50000" name="adj"/>
            </a:avLst>
          </a:prstGeom>
          <a:solidFill>
            <a:schemeClr val="accent2"/>
          </a:solid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98" name="Google Shape;98;p4"/>
          <p:cNvSpPr txBox="1"/>
          <p:nvPr/>
        </p:nvSpPr>
        <p:spPr>
          <a:xfrm>
            <a:off x="6117020" y="644372"/>
            <a:ext cx="12569460"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Enfoques de Gestión Organizacional</a:t>
            </a:r>
            <a:endParaRPr b="0" i="0" sz="5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descr="Resultado de imagen para METODOLOGIA" id="103" name="Google Shape;103;p5"/>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04" name="Google Shape;104;p5"/>
          <p:cNvSpPr/>
          <p:nvPr/>
        </p:nvSpPr>
        <p:spPr>
          <a:xfrm>
            <a:off x="11074350" y="1623584"/>
            <a:ext cx="1707466" cy="109671"/>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105" name="Google Shape;105;p5"/>
          <p:cNvSpPr txBox="1"/>
          <p:nvPr/>
        </p:nvSpPr>
        <p:spPr>
          <a:xfrm>
            <a:off x="7924997" y="679137"/>
            <a:ext cx="8239954"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Proceso</a:t>
            </a:r>
            <a:endParaRPr b="0" i="0" sz="5400" u="none" cap="none" strike="noStrike">
              <a:solidFill>
                <a:srgbClr val="000000"/>
              </a:solidFill>
              <a:latin typeface="Arial"/>
              <a:ea typeface="Arial"/>
              <a:cs typeface="Arial"/>
              <a:sym typeface="Arial"/>
            </a:endParaRPr>
          </a:p>
        </p:txBody>
      </p:sp>
      <p:pic>
        <p:nvPicPr>
          <p:cNvPr id="106" name="Google Shape;106;p5"/>
          <p:cNvPicPr preferRelativeResize="0"/>
          <p:nvPr/>
        </p:nvPicPr>
        <p:blipFill rotWithShape="1">
          <a:blip r:embed="rId3">
            <a:alphaModFix/>
          </a:blip>
          <a:srcRect b="0" l="0" r="0" t="0"/>
          <a:stretch/>
        </p:blipFill>
        <p:spPr>
          <a:xfrm>
            <a:off x="18576983" y="4011564"/>
            <a:ext cx="2451692" cy="2451692"/>
          </a:xfrm>
          <a:prstGeom prst="rect">
            <a:avLst/>
          </a:prstGeom>
          <a:noFill/>
          <a:ln>
            <a:noFill/>
          </a:ln>
        </p:spPr>
      </p:pic>
      <p:sp>
        <p:nvSpPr>
          <p:cNvPr id="107" name="Google Shape;107;p5"/>
          <p:cNvSpPr txBox="1"/>
          <p:nvPr/>
        </p:nvSpPr>
        <p:spPr>
          <a:xfrm>
            <a:off x="8250545" y="1934489"/>
            <a:ext cx="8239954" cy="1089440"/>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Definición según Norma Internacional ISO 9000 </a:t>
            </a:r>
            <a:endParaRPr b="0" i="0" sz="3600" u="none" cap="none" strike="noStrike">
              <a:solidFill>
                <a:srgbClr val="000000"/>
              </a:solidFill>
              <a:latin typeface="Arial"/>
              <a:ea typeface="Arial"/>
              <a:cs typeface="Arial"/>
              <a:sym typeface="Arial"/>
            </a:endParaRPr>
          </a:p>
        </p:txBody>
      </p:sp>
      <p:sp>
        <p:nvSpPr>
          <p:cNvPr id="108" name="Google Shape;108;p5"/>
          <p:cNvSpPr/>
          <p:nvPr/>
        </p:nvSpPr>
        <p:spPr>
          <a:xfrm>
            <a:off x="5030146" y="3953031"/>
            <a:ext cx="13338973" cy="2963054"/>
          </a:xfrm>
          <a:prstGeom prst="roundRect">
            <a:avLst>
              <a:gd fmla="val 7260" name="adj"/>
            </a:avLst>
          </a:prstGeom>
          <a:solidFill>
            <a:schemeClr val="accent2"/>
          </a:solidFill>
          <a:ln cap="flat" cmpd="sng" w="9525">
            <a:solidFill>
              <a:schemeClr val="accent2"/>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Serie de actividades mutuamente relacionadas o que interactúan entre ellas, las cuales transforman elementos de entrada en elementos de salida.</a:t>
            </a:r>
            <a:endParaRPr b="1" i="0" sz="3600" u="none" cap="none" strike="noStrike">
              <a:solidFill>
                <a:srgbClr val="FFFFFF"/>
              </a:solidFill>
              <a:latin typeface="Helvetica Neue"/>
              <a:ea typeface="Helvetica Neue"/>
              <a:cs typeface="Helvetica Neue"/>
              <a:sym typeface="Helvetica Neue"/>
            </a:endParaRPr>
          </a:p>
        </p:txBody>
      </p:sp>
      <p:grpSp>
        <p:nvGrpSpPr>
          <p:cNvPr id="109" name="Google Shape;109;p5"/>
          <p:cNvGrpSpPr/>
          <p:nvPr/>
        </p:nvGrpSpPr>
        <p:grpSpPr>
          <a:xfrm>
            <a:off x="5359450" y="8343785"/>
            <a:ext cx="12343270" cy="3657600"/>
            <a:chOff x="4522201" y="8721969"/>
            <a:chExt cx="12343270" cy="3657600"/>
          </a:xfrm>
        </p:grpSpPr>
        <p:sp>
          <p:nvSpPr>
            <p:cNvPr id="110" name="Google Shape;110;p5"/>
            <p:cNvSpPr/>
            <p:nvPr/>
          </p:nvSpPr>
          <p:spPr>
            <a:xfrm>
              <a:off x="4831774" y="9634009"/>
              <a:ext cx="3235012" cy="1019263"/>
            </a:xfrm>
            <a:prstGeom prst="roundRect">
              <a:avLst>
                <a:gd fmla="val 7260" name="adj"/>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Helvetica Neue"/>
                <a:buNone/>
              </a:pPr>
              <a:r>
                <a:rPr b="0" i="0" lang="en-US" sz="2800" u="none" cap="none" strike="noStrike">
                  <a:solidFill>
                    <a:srgbClr val="FFFFFF"/>
                  </a:solidFill>
                  <a:latin typeface="Helvetica Neue"/>
                  <a:ea typeface="Helvetica Neue"/>
                  <a:cs typeface="Helvetica Neue"/>
                  <a:sym typeface="Helvetica Neue"/>
                </a:rPr>
                <a:t>Entrada</a:t>
              </a:r>
              <a:endParaRPr b="0" i="0" sz="2800" u="none" cap="none" strike="noStrike">
                <a:solidFill>
                  <a:srgbClr val="FFFFFF"/>
                </a:solidFill>
                <a:latin typeface="Helvetica Neue"/>
                <a:ea typeface="Helvetica Neue"/>
                <a:cs typeface="Helvetica Neue"/>
                <a:sym typeface="Helvetica Neue"/>
              </a:endParaRPr>
            </a:p>
          </p:txBody>
        </p:sp>
        <p:sp>
          <p:nvSpPr>
            <p:cNvPr id="111" name="Google Shape;111;p5"/>
            <p:cNvSpPr/>
            <p:nvPr/>
          </p:nvSpPr>
          <p:spPr>
            <a:xfrm>
              <a:off x="9075757" y="9682186"/>
              <a:ext cx="3235012" cy="981422"/>
            </a:xfrm>
            <a:prstGeom prst="roundRect">
              <a:avLst>
                <a:gd fmla="val 5337" name="adj"/>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Helvetica Neue"/>
                <a:buNone/>
              </a:pPr>
              <a:r>
                <a:rPr b="0" i="0" lang="en-US" sz="2800" u="none" cap="none" strike="noStrike">
                  <a:solidFill>
                    <a:srgbClr val="FFFFFF"/>
                  </a:solidFill>
                  <a:latin typeface="Helvetica Neue"/>
                  <a:ea typeface="Helvetica Neue"/>
                  <a:cs typeface="Helvetica Neue"/>
                  <a:sym typeface="Helvetica Neue"/>
                </a:rPr>
                <a:t>Proceso</a:t>
              </a:r>
              <a:endParaRPr b="0" i="0" sz="2800" u="none" cap="none" strike="noStrike">
                <a:solidFill>
                  <a:srgbClr val="FFFFFF"/>
                </a:solidFill>
                <a:latin typeface="Helvetica Neue"/>
                <a:ea typeface="Helvetica Neue"/>
                <a:cs typeface="Helvetica Neue"/>
                <a:sym typeface="Helvetica Neue"/>
              </a:endParaRPr>
            </a:p>
          </p:txBody>
        </p:sp>
        <p:sp>
          <p:nvSpPr>
            <p:cNvPr id="112" name="Google Shape;112;p5"/>
            <p:cNvSpPr/>
            <p:nvPr/>
          </p:nvSpPr>
          <p:spPr>
            <a:xfrm>
              <a:off x="13265344" y="9612770"/>
              <a:ext cx="3235013" cy="1019263"/>
            </a:xfrm>
            <a:prstGeom prst="roundRect">
              <a:avLst>
                <a:gd fmla="val 7260" name="adj"/>
              </a:avLst>
            </a:prstGeom>
            <a:solidFill>
              <a:srgbClr val="00B050"/>
            </a:solidFill>
            <a:ln cap="flat" cmpd="sng" w="9525">
              <a:solidFill>
                <a:srgbClr val="00B05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Helvetica Neue"/>
                <a:buNone/>
              </a:pPr>
              <a:r>
                <a:rPr b="0" i="0" lang="en-US" sz="2800" u="none" cap="none" strike="noStrike">
                  <a:solidFill>
                    <a:srgbClr val="FFFFFF"/>
                  </a:solidFill>
                  <a:latin typeface="Helvetica Neue"/>
                  <a:ea typeface="Helvetica Neue"/>
                  <a:cs typeface="Helvetica Neue"/>
                  <a:sym typeface="Helvetica Neue"/>
                </a:rPr>
                <a:t>Salida</a:t>
              </a:r>
              <a:endParaRPr b="0" i="0" sz="2800" u="none" cap="none" strike="noStrike">
                <a:solidFill>
                  <a:srgbClr val="FFFFFF"/>
                </a:solidFill>
                <a:latin typeface="Helvetica Neue"/>
                <a:ea typeface="Helvetica Neue"/>
                <a:cs typeface="Helvetica Neue"/>
                <a:sym typeface="Helvetica Neue"/>
              </a:endParaRPr>
            </a:p>
          </p:txBody>
        </p:sp>
        <p:cxnSp>
          <p:nvCxnSpPr>
            <p:cNvPr id="113" name="Google Shape;113;p5"/>
            <p:cNvCxnSpPr/>
            <p:nvPr/>
          </p:nvCxnSpPr>
          <p:spPr>
            <a:xfrm>
              <a:off x="8066786" y="10102246"/>
              <a:ext cx="1073930" cy="0"/>
            </a:xfrm>
            <a:prstGeom prst="straightConnector1">
              <a:avLst/>
            </a:prstGeom>
            <a:noFill/>
            <a:ln cap="flat" cmpd="sng" w="57150">
              <a:solidFill>
                <a:schemeClr val="accent1"/>
              </a:solidFill>
              <a:prstDash val="solid"/>
              <a:miter lim="8000"/>
              <a:headEnd len="sm" w="sm" type="none"/>
              <a:tailEnd len="med" w="med" type="triangle"/>
            </a:ln>
          </p:spPr>
        </p:cxnSp>
        <p:cxnSp>
          <p:nvCxnSpPr>
            <p:cNvPr id="114" name="Google Shape;114;p5"/>
            <p:cNvCxnSpPr/>
            <p:nvPr/>
          </p:nvCxnSpPr>
          <p:spPr>
            <a:xfrm flipH="1" rot="10800000">
              <a:off x="14768158" y="10643286"/>
              <a:ext cx="692" cy="1124119"/>
            </a:xfrm>
            <a:prstGeom prst="straightConnector1">
              <a:avLst/>
            </a:prstGeom>
            <a:noFill/>
            <a:ln cap="flat" cmpd="sng" w="63500">
              <a:solidFill>
                <a:schemeClr val="accent1"/>
              </a:solidFill>
              <a:prstDash val="solid"/>
              <a:miter lim="8000"/>
              <a:headEnd len="sm" w="sm" type="none"/>
              <a:tailEnd len="sm" w="sm" type="none"/>
            </a:ln>
          </p:spPr>
        </p:cxnSp>
        <p:sp>
          <p:nvSpPr>
            <p:cNvPr id="115" name="Google Shape;115;p5"/>
            <p:cNvSpPr txBox="1"/>
            <p:nvPr/>
          </p:nvSpPr>
          <p:spPr>
            <a:xfrm>
              <a:off x="8987425" y="11030841"/>
              <a:ext cx="5299260" cy="492352"/>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445469"/>
                </a:buClr>
                <a:buSzPts val="2600"/>
                <a:buFont typeface="Lato"/>
                <a:buNone/>
              </a:pPr>
              <a:r>
                <a:rPr b="1" i="0" lang="en-US" sz="2600" u="none" cap="none" strike="noStrike">
                  <a:solidFill>
                    <a:srgbClr val="445469"/>
                  </a:solidFill>
                  <a:latin typeface="Lato"/>
                  <a:ea typeface="Lato"/>
                  <a:cs typeface="Lato"/>
                  <a:sym typeface="Lato"/>
                </a:rPr>
                <a:t>Retroalimentación</a:t>
              </a:r>
              <a:endParaRPr b="0" i="0" sz="1400" u="none" cap="none" strike="noStrike">
                <a:solidFill>
                  <a:srgbClr val="000000"/>
                </a:solidFill>
                <a:latin typeface="Arial"/>
                <a:ea typeface="Arial"/>
                <a:cs typeface="Arial"/>
                <a:sym typeface="Arial"/>
              </a:endParaRPr>
            </a:p>
          </p:txBody>
        </p:sp>
        <p:sp>
          <p:nvSpPr>
            <p:cNvPr id="116" name="Google Shape;116;p5"/>
            <p:cNvSpPr/>
            <p:nvPr/>
          </p:nvSpPr>
          <p:spPr>
            <a:xfrm>
              <a:off x="4522201" y="8721969"/>
              <a:ext cx="12343270" cy="3657600"/>
            </a:xfrm>
            <a:prstGeom prst="rect">
              <a:avLst/>
            </a:prstGeom>
            <a:solidFill>
              <a:schemeClr val="accent3">
                <a:alpha val="0"/>
              </a:schemeClr>
            </a:solidFill>
            <a:ln cap="flat" cmpd="sng" w="63500">
              <a:solidFill>
                <a:schemeClr val="accent1"/>
              </a:solidFill>
              <a:prstDash val="dot"/>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Lato Light"/>
                <a:buNone/>
              </a:pPr>
              <a:r>
                <a:t/>
              </a:r>
              <a:endParaRPr b="0" i="0" sz="3600" u="none" cap="none" strike="noStrike">
                <a:solidFill>
                  <a:srgbClr val="445469"/>
                </a:solidFill>
                <a:latin typeface="Lato Light"/>
                <a:ea typeface="Lato Light"/>
                <a:cs typeface="Lato Light"/>
                <a:sym typeface="Lato Light"/>
              </a:endParaRPr>
            </a:p>
          </p:txBody>
        </p:sp>
        <p:cxnSp>
          <p:nvCxnSpPr>
            <p:cNvPr id="117" name="Google Shape;117;p5"/>
            <p:cNvCxnSpPr/>
            <p:nvPr/>
          </p:nvCxnSpPr>
          <p:spPr>
            <a:xfrm>
              <a:off x="12262337" y="10087477"/>
              <a:ext cx="1073930" cy="0"/>
            </a:xfrm>
            <a:prstGeom prst="straightConnector1">
              <a:avLst/>
            </a:prstGeom>
            <a:noFill/>
            <a:ln cap="flat" cmpd="sng" w="57150">
              <a:solidFill>
                <a:schemeClr val="accent1"/>
              </a:solidFill>
              <a:prstDash val="solid"/>
              <a:miter lim="8000"/>
              <a:headEnd len="sm" w="sm" type="none"/>
              <a:tailEnd len="med" w="med" type="triangle"/>
            </a:ln>
          </p:spPr>
        </p:cxnSp>
        <p:cxnSp>
          <p:nvCxnSpPr>
            <p:cNvPr id="118" name="Google Shape;118;p5"/>
            <p:cNvCxnSpPr/>
            <p:nvPr/>
          </p:nvCxnSpPr>
          <p:spPr>
            <a:xfrm rot="10800000">
              <a:off x="6224951" y="11699834"/>
              <a:ext cx="8578376" cy="32402"/>
            </a:xfrm>
            <a:prstGeom prst="straightConnector1">
              <a:avLst/>
            </a:prstGeom>
            <a:noFill/>
            <a:ln cap="flat" cmpd="sng" w="57150">
              <a:solidFill>
                <a:schemeClr val="accent1"/>
              </a:solidFill>
              <a:prstDash val="solid"/>
              <a:miter lim="8000"/>
              <a:headEnd len="sm" w="sm" type="none"/>
              <a:tailEnd len="sm" w="sm" type="none"/>
            </a:ln>
          </p:spPr>
        </p:cxnSp>
        <p:cxnSp>
          <p:nvCxnSpPr>
            <p:cNvPr id="119" name="Google Shape;119;p5"/>
            <p:cNvCxnSpPr/>
            <p:nvPr/>
          </p:nvCxnSpPr>
          <p:spPr>
            <a:xfrm rot="10800000">
              <a:off x="6189782" y="10643286"/>
              <a:ext cx="0" cy="1091717"/>
            </a:xfrm>
            <a:prstGeom prst="straightConnector1">
              <a:avLst/>
            </a:prstGeom>
            <a:noFill/>
            <a:ln cap="flat" cmpd="sng" w="57150">
              <a:solidFill>
                <a:schemeClr val="accent1"/>
              </a:solidFill>
              <a:prstDash val="solid"/>
              <a:miter lim="8000"/>
              <a:headEnd len="sm" w="sm" type="none"/>
              <a:tailEnd len="med" w="med" type="triangle"/>
            </a:ln>
          </p:spPr>
        </p:cxnSp>
      </p:grpSp>
      <p:pic>
        <p:nvPicPr>
          <p:cNvPr descr="Icono de flujo de trabajo en estilo cómic ilustración de vector de dibujos  animados efectivo de" id="120" name="Google Shape;120;p5"/>
          <p:cNvPicPr preferRelativeResize="0"/>
          <p:nvPr/>
        </p:nvPicPr>
        <p:blipFill rotWithShape="1">
          <a:blip r:embed="rId4">
            <a:alphaModFix/>
          </a:blip>
          <a:srcRect b="0" l="0" r="0" t="0"/>
          <a:stretch/>
        </p:blipFill>
        <p:spPr>
          <a:xfrm>
            <a:off x="1115402" y="3746747"/>
            <a:ext cx="2981325" cy="2981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descr="Resultado de imagen para METODOLOGIA" id="125" name="Google Shape;125;p6"/>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26" name="Google Shape;126;p6"/>
          <p:cNvSpPr/>
          <p:nvPr/>
        </p:nvSpPr>
        <p:spPr>
          <a:xfrm>
            <a:off x="11074350" y="1623584"/>
            <a:ext cx="1707466" cy="109671"/>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127" name="Google Shape;127;p6"/>
          <p:cNvSpPr txBox="1"/>
          <p:nvPr/>
        </p:nvSpPr>
        <p:spPr>
          <a:xfrm>
            <a:off x="7924997" y="679137"/>
            <a:ext cx="8239954"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Proceso</a:t>
            </a:r>
            <a:endParaRPr b="0" i="0" sz="5400" u="none" cap="none" strike="noStrike">
              <a:solidFill>
                <a:srgbClr val="000000"/>
              </a:solidFill>
              <a:latin typeface="Arial"/>
              <a:ea typeface="Arial"/>
              <a:cs typeface="Arial"/>
              <a:sym typeface="Arial"/>
            </a:endParaRPr>
          </a:p>
        </p:txBody>
      </p:sp>
      <p:sp>
        <p:nvSpPr>
          <p:cNvPr id="128" name="Google Shape;128;p6"/>
          <p:cNvSpPr txBox="1"/>
          <p:nvPr/>
        </p:nvSpPr>
        <p:spPr>
          <a:xfrm>
            <a:off x="7299063" y="1947413"/>
            <a:ext cx="9491821"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Diferencias entre Proceso y Procedimiento</a:t>
            </a:r>
            <a:endParaRPr b="0" i="0" sz="3600" u="none" cap="none" strike="noStrike">
              <a:solidFill>
                <a:srgbClr val="000000"/>
              </a:solidFill>
              <a:latin typeface="Arial"/>
              <a:ea typeface="Arial"/>
              <a:cs typeface="Arial"/>
              <a:sym typeface="Arial"/>
            </a:endParaRPr>
          </a:p>
        </p:txBody>
      </p:sp>
      <p:pic>
        <p:nvPicPr>
          <p:cNvPr descr="Icono de flujo de trabajo en estilo cómic ilustración de vector de dibujos  animados efectivo de" id="129" name="Google Shape;129;p6"/>
          <p:cNvPicPr preferRelativeResize="0"/>
          <p:nvPr/>
        </p:nvPicPr>
        <p:blipFill rotWithShape="1">
          <a:blip r:embed="rId3">
            <a:alphaModFix/>
          </a:blip>
          <a:srcRect b="0" l="0" r="0" t="0"/>
          <a:stretch/>
        </p:blipFill>
        <p:spPr>
          <a:xfrm>
            <a:off x="1962627" y="5798576"/>
            <a:ext cx="2981325" cy="2981325"/>
          </a:xfrm>
          <a:prstGeom prst="rect">
            <a:avLst/>
          </a:prstGeom>
          <a:noFill/>
          <a:ln>
            <a:noFill/>
          </a:ln>
        </p:spPr>
      </p:pic>
      <p:pic>
        <p:nvPicPr>
          <p:cNvPr descr="Procedimiento - Iconos gratis de negocios y finanzas" id="130" name="Google Shape;130;p6"/>
          <p:cNvPicPr preferRelativeResize="0"/>
          <p:nvPr/>
        </p:nvPicPr>
        <p:blipFill rotWithShape="1">
          <a:blip r:embed="rId4">
            <a:alphaModFix/>
          </a:blip>
          <a:srcRect b="0" l="0" r="0" t="0"/>
          <a:stretch/>
        </p:blipFill>
        <p:spPr>
          <a:xfrm>
            <a:off x="19290811" y="6225613"/>
            <a:ext cx="2127249" cy="2127249"/>
          </a:xfrm>
          <a:prstGeom prst="rect">
            <a:avLst/>
          </a:prstGeom>
          <a:noFill/>
          <a:ln>
            <a:noFill/>
          </a:ln>
        </p:spPr>
      </p:pic>
      <p:sp>
        <p:nvSpPr>
          <p:cNvPr id="131" name="Google Shape;131;p6"/>
          <p:cNvSpPr/>
          <p:nvPr/>
        </p:nvSpPr>
        <p:spPr>
          <a:xfrm>
            <a:off x="6321566" y="4042945"/>
            <a:ext cx="4752784" cy="1880858"/>
          </a:xfrm>
          <a:prstGeom prst="roundRect">
            <a:avLst>
              <a:gd fmla="val 7260" name="adj"/>
            </a:avLst>
          </a:prstGeom>
          <a:solidFill>
            <a:srgbClr val="00B050"/>
          </a:solidFill>
          <a:ln cap="flat" cmpd="sng" w="9525">
            <a:solidFill>
              <a:srgbClr val="00B050"/>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PROCESO</a:t>
            </a:r>
            <a:endParaRPr b="1" i="0" sz="3600" u="none" cap="none" strike="noStrike">
              <a:solidFill>
                <a:srgbClr val="FFFFFF"/>
              </a:solidFill>
              <a:latin typeface="Helvetica Neue"/>
              <a:ea typeface="Helvetica Neue"/>
              <a:cs typeface="Helvetica Neue"/>
              <a:sym typeface="Helvetica Neue"/>
            </a:endParaRPr>
          </a:p>
        </p:txBody>
      </p:sp>
      <p:sp>
        <p:nvSpPr>
          <p:cNvPr id="132" name="Google Shape;132;p6"/>
          <p:cNvSpPr/>
          <p:nvPr/>
        </p:nvSpPr>
        <p:spPr>
          <a:xfrm>
            <a:off x="12937332" y="4096371"/>
            <a:ext cx="4752789" cy="1880858"/>
          </a:xfrm>
          <a:prstGeom prst="roundRect">
            <a:avLst>
              <a:gd fmla="val 7260" name="adj"/>
            </a:avLst>
          </a:prstGeom>
          <a:solidFill>
            <a:schemeClr val="dk1"/>
          </a:solidFill>
          <a:ln cap="flat" cmpd="sng" w="9525">
            <a:solidFill>
              <a:schemeClr val="dk1"/>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PROCEDIMIENTO</a:t>
            </a:r>
            <a:endParaRPr b="1" i="0" sz="3600" u="none" cap="none" strike="noStrike">
              <a:solidFill>
                <a:srgbClr val="FFFFFF"/>
              </a:solidFill>
              <a:latin typeface="Helvetica Neue"/>
              <a:ea typeface="Helvetica Neue"/>
              <a:cs typeface="Helvetica Neue"/>
              <a:sym typeface="Helvetica Neue"/>
            </a:endParaRPr>
          </a:p>
        </p:txBody>
      </p:sp>
      <p:sp>
        <p:nvSpPr>
          <p:cNvPr id="133" name="Google Shape;133;p6"/>
          <p:cNvSpPr/>
          <p:nvPr/>
        </p:nvSpPr>
        <p:spPr>
          <a:xfrm>
            <a:off x="5335393" y="3862664"/>
            <a:ext cx="6485236" cy="7567336"/>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363636"/>
                </a:solidFill>
                <a:latin typeface="Helvetica Neue"/>
                <a:ea typeface="Helvetica Neue"/>
                <a:cs typeface="Helvetica Neue"/>
                <a:sym typeface="Helvetica Neue"/>
              </a:rPr>
              <a:t>Es el QUÉ HACER.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363636"/>
                </a:solidFill>
                <a:latin typeface="Helvetica Neue"/>
                <a:ea typeface="Helvetica Neue"/>
                <a:cs typeface="Helvetica Neue"/>
                <a:sym typeface="Helvetica Neue"/>
              </a:rPr>
              <a:t>Indica el orden secuencial de las actividades o tareas a realizar.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70C0"/>
                </a:solidFill>
                <a:latin typeface="Helvetica Neue"/>
                <a:ea typeface="Helvetica Neue"/>
                <a:cs typeface="Helvetica Neue"/>
                <a:sym typeface="Helvetica Neue"/>
              </a:rPr>
              <a:t>Ejemplo</a:t>
            </a:r>
            <a:endParaRPr b="0" i="0" sz="3200" u="none" cap="none" strike="noStrike">
              <a:solidFill>
                <a:srgbClr val="36363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363636"/>
                </a:solidFill>
                <a:latin typeface="Helvetica Neue"/>
                <a:ea typeface="Helvetica Neue"/>
                <a:cs typeface="Helvetica Neue"/>
                <a:sym typeface="Helvetica Neue"/>
              </a:rPr>
              <a:t>Proceso de Admisión a un Sanatorio</a:t>
            </a:r>
            <a:endParaRPr b="0" i="0" sz="3200" u="none" cap="none" strike="noStrike">
              <a:solidFill>
                <a:schemeClr val="lt1"/>
              </a:solidFill>
              <a:latin typeface="Helvetica Neue"/>
              <a:ea typeface="Helvetica Neue"/>
              <a:cs typeface="Helvetica Neue"/>
              <a:sym typeface="Helvetica Neue"/>
            </a:endParaRPr>
          </a:p>
        </p:txBody>
      </p:sp>
      <p:sp>
        <p:nvSpPr>
          <p:cNvPr id="134" name="Google Shape;134;p6"/>
          <p:cNvSpPr/>
          <p:nvPr/>
        </p:nvSpPr>
        <p:spPr>
          <a:xfrm>
            <a:off x="12154450" y="3866152"/>
            <a:ext cx="6485236" cy="7567336"/>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ind"/>
              <a:ea typeface="Hind"/>
              <a:cs typeface="Hind"/>
              <a:sym typeface="Hind"/>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363636"/>
                </a:solidFill>
                <a:latin typeface="Helvetica Neue"/>
                <a:ea typeface="Helvetica Neue"/>
                <a:cs typeface="Helvetica Neue"/>
                <a:sym typeface="Helvetica Neue"/>
              </a:rPr>
              <a:t>Es el CÓMO HACER.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363636"/>
                </a:solidFill>
                <a:latin typeface="Helvetica Neue"/>
                <a:ea typeface="Helvetica Neue"/>
                <a:cs typeface="Helvetica Neue"/>
                <a:sym typeface="Helvetica Neue"/>
              </a:rPr>
              <a:t>Una forma concreta para realizar una tarea o actividad dentro de un proceso.</a:t>
            </a:r>
            <a:endParaRPr b="0" i="0" sz="3200" u="none" cap="none" strike="noStrike">
              <a:solidFill>
                <a:srgbClr val="36363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rgbClr val="363636"/>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70C0"/>
                </a:solidFill>
                <a:latin typeface="Helvetica Neue"/>
                <a:ea typeface="Helvetica Neue"/>
                <a:cs typeface="Helvetica Neue"/>
                <a:sym typeface="Helvetica Neue"/>
              </a:rPr>
              <a:t>Ejemplo</a:t>
            </a:r>
            <a:r>
              <a:rPr b="0" i="0" lang="en-US" sz="3200" u="none" cap="none" strike="noStrike">
                <a:solidFill>
                  <a:srgbClr val="363636"/>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363636"/>
                </a:solidFill>
                <a:latin typeface="Helvetica Neue"/>
                <a:ea typeface="Helvetica Neue"/>
                <a:cs typeface="Helvetica Neue"/>
                <a:sym typeface="Helvetica Neue"/>
              </a:rPr>
              <a:t>Analizar los pacientes que deben pagar la consulta</a:t>
            </a:r>
            <a:endParaRPr b="0" i="0" sz="3200" u="none" cap="none" strike="noStrike">
              <a:solidFill>
                <a:schemeClr val="lt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descr="Resultado de imagen para METODOLOGIA" id="139" name="Google Shape;139;p227"/>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40" name="Google Shape;140;p227"/>
          <p:cNvSpPr/>
          <p:nvPr/>
        </p:nvSpPr>
        <p:spPr>
          <a:xfrm>
            <a:off x="11074350" y="1623584"/>
            <a:ext cx="1707466" cy="109671"/>
          </a:xfrm>
          <a:prstGeom prst="roundRect">
            <a:avLst>
              <a:gd fmla="val 50000" name="adj"/>
            </a:avLst>
          </a:prstGeom>
          <a:solidFill>
            <a:srgbClr val="FFC000"/>
          </a:solidFill>
          <a:ln cap="flat" cmpd="sng" w="9525">
            <a:solidFill>
              <a:srgbClr val="FFC000"/>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141" name="Google Shape;141;p227"/>
          <p:cNvSpPr txBox="1"/>
          <p:nvPr/>
        </p:nvSpPr>
        <p:spPr>
          <a:xfrm>
            <a:off x="7924997" y="679137"/>
            <a:ext cx="8239954"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Proceso de Negocio</a:t>
            </a:r>
            <a:endParaRPr b="0" i="0" sz="5400" u="none" cap="none" strike="noStrike">
              <a:solidFill>
                <a:srgbClr val="000000"/>
              </a:solidFill>
              <a:latin typeface="Arial"/>
              <a:ea typeface="Arial"/>
              <a:cs typeface="Arial"/>
              <a:sym typeface="Arial"/>
            </a:endParaRPr>
          </a:p>
        </p:txBody>
      </p:sp>
      <p:sp>
        <p:nvSpPr>
          <p:cNvPr id="142" name="Google Shape;142;p227"/>
          <p:cNvSpPr/>
          <p:nvPr/>
        </p:nvSpPr>
        <p:spPr>
          <a:xfrm>
            <a:off x="5735288" y="3179902"/>
            <a:ext cx="13338973" cy="2963054"/>
          </a:xfrm>
          <a:prstGeom prst="roundRect">
            <a:avLst>
              <a:gd fmla="val 7260" name="adj"/>
            </a:avLst>
          </a:prstGeom>
          <a:solidFill>
            <a:schemeClr val="accent4"/>
          </a:solidFill>
          <a:ln cap="flat" cmpd="sng" w="9525">
            <a:solidFill>
              <a:schemeClr val="accent4"/>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Conjunto de actividades interrelacionadas entre sí, que se realizan en una secuencia específica y entregan valor a un cliente en busca de la satisfacción de sus necesidades.</a:t>
            </a:r>
            <a:endParaRPr b="1" i="0" sz="3600" u="none" cap="none" strike="noStrike">
              <a:solidFill>
                <a:srgbClr val="FFFFFF"/>
              </a:solidFill>
              <a:latin typeface="Helvetica Neue"/>
              <a:ea typeface="Helvetica Neue"/>
              <a:cs typeface="Helvetica Neue"/>
              <a:sym typeface="Helvetica Neue"/>
            </a:endParaRPr>
          </a:p>
        </p:txBody>
      </p:sp>
      <p:graphicFrame>
        <p:nvGraphicFramePr>
          <p:cNvPr id="143" name="Google Shape;143;p227"/>
          <p:cNvGraphicFramePr/>
          <p:nvPr/>
        </p:nvGraphicFramePr>
        <p:xfrm>
          <a:off x="1919847" y="3050528"/>
          <a:ext cx="3377192" cy="3221801"/>
        </p:xfrm>
        <a:graphic>
          <a:graphicData uri="http://schemas.openxmlformats.org/presentationml/2006/ole">
            <mc:AlternateContent>
              <mc:Choice Requires="v">
                <p:oleObj r:id="rId4" imgH="3221801" imgW="3377192" progId="Paint.Picture" spid="_x0000_s1">
                  <p:embed/>
                </p:oleObj>
              </mc:Choice>
              <mc:Fallback>
                <p:oleObj r:id="rId5" imgH="3221801" imgW="3377192" progId="Paint.Picture">
                  <p:embed/>
                  <p:pic>
                    <p:nvPicPr>
                      <p:cNvPr id="143" name="Google Shape;143;p227"/>
                      <p:cNvPicPr preferRelativeResize="0"/>
                      <p:nvPr/>
                    </p:nvPicPr>
                    <p:blipFill rotWithShape="1">
                      <a:blip r:embed="rId6">
                        <a:alphaModFix/>
                      </a:blip>
                      <a:srcRect b="0" l="0" r="0" t="0"/>
                      <a:stretch/>
                    </p:blipFill>
                    <p:spPr>
                      <a:xfrm>
                        <a:off x="1919847" y="3050528"/>
                        <a:ext cx="3377192" cy="3221801"/>
                      </a:xfrm>
                      <a:prstGeom prst="rect">
                        <a:avLst/>
                      </a:prstGeom>
                      <a:noFill/>
                      <a:ln>
                        <a:noFill/>
                      </a:ln>
                    </p:spPr>
                  </p:pic>
                </p:oleObj>
              </mc:Fallback>
            </mc:AlternateContent>
          </a:graphicData>
        </a:graphic>
      </p:graphicFrame>
      <p:pic>
        <p:nvPicPr>
          <p:cNvPr descr="Dibujo De Persona Para Colorear - Ultra Coloring Pages" id="144" name="Google Shape;144;p227"/>
          <p:cNvPicPr preferRelativeResize="0"/>
          <p:nvPr/>
        </p:nvPicPr>
        <p:blipFill rotWithShape="1">
          <a:blip r:embed="rId7">
            <a:alphaModFix/>
          </a:blip>
          <a:srcRect b="0" l="0" r="0" t="0"/>
          <a:stretch/>
        </p:blipFill>
        <p:spPr>
          <a:xfrm>
            <a:off x="18576983" y="9851906"/>
            <a:ext cx="2963054" cy="2963054"/>
          </a:xfrm>
          <a:prstGeom prst="rect">
            <a:avLst/>
          </a:prstGeom>
          <a:noFill/>
          <a:ln>
            <a:noFill/>
          </a:ln>
        </p:spPr>
      </p:pic>
      <p:sp>
        <p:nvSpPr>
          <p:cNvPr id="145" name="Google Shape;145;p227"/>
          <p:cNvSpPr txBox="1"/>
          <p:nvPr/>
        </p:nvSpPr>
        <p:spPr>
          <a:xfrm>
            <a:off x="18438943" y="12980405"/>
            <a:ext cx="4953001" cy="837763"/>
          </a:xfrm>
          <a:prstGeom prst="rect">
            <a:avLst/>
          </a:prstGeom>
          <a:noFill/>
          <a:ln>
            <a:noFill/>
          </a:ln>
        </p:spPr>
        <p:txBody>
          <a:bodyPr anchorCtr="0" anchor="t" bIns="45675" lIns="45675" spcFirstLastPara="1" rIns="45675" wrap="square" tIns="45675">
            <a:noAutofit/>
          </a:bodyPr>
          <a:lstStyle/>
          <a:p>
            <a:pPr indent="0" lvl="0" marL="0" marR="0" rtl="0" algn="ctr">
              <a:lnSpc>
                <a:spcPct val="90000"/>
              </a:lnSpc>
              <a:spcBef>
                <a:spcPts val="0"/>
              </a:spcBef>
              <a:spcAft>
                <a:spcPts val="0"/>
              </a:spcAft>
              <a:buClr>
                <a:srgbClr val="000000"/>
              </a:buClr>
              <a:buSzPts val="3198"/>
              <a:buFont typeface="Arial"/>
              <a:buNone/>
            </a:pPr>
            <a:r>
              <a:rPr b="1" i="0" lang="en-US" sz="3198" u="none" cap="none" strike="noStrike">
                <a:solidFill>
                  <a:schemeClr val="dk1"/>
                </a:solidFill>
                <a:latin typeface="Helvetica Neue"/>
                <a:ea typeface="Helvetica Neue"/>
                <a:cs typeface="Helvetica Neue"/>
                <a:sym typeface="Helvetica Neue"/>
              </a:rPr>
              <a:t>Actores</a:t>
            </a:r>
            <a:endParaRPr b="0" i="0" sz="3198" u="none" cap="none" strike="noStrike">
              <a:solidFill>
                <a:schemeClr val="dk1"/>
              </a:solidFill>
              <a:latin typeface="Arial"/>
              <a:ea typeface="Arial"/>
              <a:cs typeface="Arial"/>
              <a:sym typeface="Arial"/>
            </a:endParaRPr>
          </a:p>
        </p:txBody>
      </p:sp>
      <p:pic>
        <p:nvPicPr>
          <p:cNvPr descr="Icono Oficina, base de datos en Super Flat Remix V1.08" id="146" name="Google Shape;146;p227"/>
          <p:cNvPicPr preferRelativeResize="0"/>
          <p:nvPr/>
        </p:nvPicPr>
        <p:blipFill rotWithShape="1">
          <a:blip r:embed="rId8">
            <a:alphaModFix/>
          </a:blip>
          <a:srcRect b="0" l="0" r="0" t="0"/>
          <a:stretch/>
        </p:blipFill>
        <p:spPr>
          <a:xfrm>
            <a:off x="20834146" y="10634888"/>
            <a:ext cx="2142010" cy="2142010"/>
          </a:xfrm>
          <a:prstGeom prst="rect">
            <a:avLst/>
          </a:prstGeom>
          <a:noFill/>
          <a:ln>
            <a:noFill/>
          </a:ln>
        </p:spPr>
      </p:pic>
      <p:grpSp>
        <p:nvGrpSpPr>
          <p:cNvPr id="147" name="Google Shape;147;p227"/>
          <p:cNvGrpSpPr/>
          <p:nvPr/>
        </p:nvGrpSpPr>
        <p:grpSpPr>
          <a:xfrm>
            <a:off x="6233713" y="9119298"/>
            <a:ext cx="12343270" cy="3657600"/>
            <a:chOff x="4522201" y="8721969"/>
            <a:chExt cx="12343270" cy="3657600"/>
          </a:xfrm>
        </p:grpSpPr>
        <p:sp>
          <p:nvSpPr>
            <p:cNvPr id="148" name="Google Shape;148;p227"/>
            <p:cNvSpPr/>
            <p:nvPr/>
          </p:nvSpPr>
          <p:spPr>
            <a:xfrm>
              <a:off x="4831774" y="9634009"/>
              <a:ext cx="3235012" cy="1019263"/>
            </a:xfrm>
            <a:prstGeom prst="roundRect">
              <a:avLst>
                <a:gd fmla="val 7260" name="adj"/>
              </a:avLst>
            </a:prstGeom>
            <a:solidFill>
              <a:schemeClr val="accent3"/>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Helvetica Neue"/>
                <a:buNone/>
              </a:pPr>
              <a:r>
                <a:rPr b="0" i="0" lang="en-US" sz="2800" u="none" cap="none" strike="noStrike">
                  <a:solidFill>
                    <a:srgbClr val="FFFFFF"/>
                  </a:solidFill>
                  <a:latin typeface="Helvetica Neue"/>
                  <a:ea typeface="Helvetica Neue"/>
                  <a:cs typeface="Helvetica Neue"/>
                  <a:sym typeface="Helvetica Neue"/>
                </a:rPr>
                <a:t>Entrada</a:t>
              </a:r>
              <a:endParaRPr b="0" i="0" sz="2800" u="none" cap="none" strike="noStrike">
                <a:solidFill>
                  <a:srgbClr val="FFFFFF"/>
                </a:solidFill>
                <a:latin typeface="Helvetica Neue"/>
                <a:ea typeface="Helvetica Neue"/>
                <a:cs typeface="Helvetica Neue"/>
                <a:sym typeface="Helvetica Neue"/>
              </a:endParaRPr>
            </a:p>
          </p:txBody>
        </p:sp>
        <p:sp>
          <p:nvSpPr>
            <p:cNvPr id="149" name="Google Shape;149;p227"/>
            <p:cNvSpPr/>
            <p:nvPr/>
          </p:nvSpPr>
          <p:spPr>
            <a:xfrm>
              <a:off x="9075757" y="9682186"/>
              <a:ext cx="3235012" cy="981422"/>
            </a:xfrm>
            <a:prstGeom prst="roundRect">
              <a:avLst>
                <a:gd fmla="val 5337" name="adj"/>
              </a:avLst>
            </a:prstGeom>
            <a:solidFill>
              <a:schemeClr val="accent5"/>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Helvetica Neue"/>
                <a:buNone/>
              </a:pPr>
              <a:r>
                <a:rPr b="0" i="0" lang="en-US" sz="2800" u="none" cap="none" strike="noStrike">
                  <a:solidFill>
                    <a:srgbClr val="FFFFFF"/>
                  </a:solidFill>
                  <a:latin typeface="Helvetica Neue"/>
                  <a:ea typeface="Helvetica Neue"/>
                  <a:cs typeface="Helvetica Neue"/>
                  <a:sym typeface="Helvetica Neue"/>
                </a:rPr>
                <a:t>Proceso</a:t>
              </a:r>
              <a:endParaRPr b="0" i="0" sz="2800" u="none" cap="none" strike="noStrike">
                <a:solidFill>
                  <a:srgbClr val="FFFFFF"/>
                </a:solidFill>
                <a:latin typeface="Helvetica Neue"/>
                <a:ea typeface="Helvetica Neue"/>
                <a:cs typeface="Helvetica Neue"/>
                <a:sym typeface="Helvetica Neue"/>
              </a:endParaRPr>
            </a:p>
          </p:txBody>
        </p:sp>
        <p:sp>
          <p:nvSpPr>
            <p:cNvPr id="150" name="Google Shape;150;p227"/>
            <p:cNvSpPr/>
            <p:nvPr/>
          </p:nvSpPr>
          <p:spPr>
            <a:xfrm>
              <a:off x="13265344" y="9612770"/>
              <a:ext cx="3235013" cy="1019263"/>
            </a:xfrm>
            <a:prstGeom prst="roundRect">
              <a:avLst>
                <a:gd fmla="val 7260" name="adj"/>
              </a:avLst>
            </a:prstGeom>
            <a:solidFill>
              <a:srgbClr val="00B050"/>
            </a:solidFill>
            <a:ln cap="flat" cmpd="sng" w="9525">
              <a:solidFill>
                <a:srgbClr val="00B05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600"/>
                <a:buFont typeface="Helvetica Neue"/>
                <a:buNone/>
              </a:pPr>
              <a:r>
                <a:rPr b="0" i="0" lang="en-US" sz="2800" u="none" cap="none" strike="noStrike">
                  <a:solidFill>
                    <a:srgbClr val="FFFFFF"/>
                  </a:solidFill>
                  <a:latin typeface="Helvetica Neue"/>
                  <a:ea typeface="Helvetica Neue"/>
                  <a:cs typeface="Helvetica Neue"/>
                  <a:sym typeface="Helvetica Neue"/>
                </a:rPr>
                <a:t>Salida</a:t>
              </a:r>
              <a:endParaRPr b="0" i="0" sz="2800" u="none" cap="none" strike="noStrike">
                <a:solidFill>
                  <a:srgbClr val="FFFFFF"/>
                </a:solidFill>
                <a:latin typeface="Helvetica Neue"/>
                <a:ea typeface="Helvetica Neue"/>
                <a:cs typeface="Helvetica Neue"/>
                <a:sym typeface="Helvetica Neue"/>
              </a:endParaRPr>
            </a:p>
          </p:txBody>
        </p:sp>
        <p:cxnSp>
          <p:nvCxnSpPr>
            <p:cNvPr id="151" name="Google Shape;151;p227"/>
            <p:cNvCxnSpPr/>
            <p:nvPr/>
          </p:nvCxnSpPr>
          <p:spPr>
            <a:xfrm>
              <a:off x="8066786" y="10102246"/>
              <a:ext cx="1073930" cy="0"/>
            </a:xfrm>
            <a:prstGeom prst="straightConnector1">
              <a:avLst/>
            </a:prstGeom>
            <a:noFill/>
            <a:ln cap="flat" cmpd="sng" w="57150">
              <a:solidFill>
                <a:schemeClr val="accent1"/>
              </a:solidFill>
              <a:prstDash val="solid"/>
              <a:miter lim="8000"/>
              <a:headEnd len="sm" w="sm" type="none"/>
              <a:tailEnd len="med" w="med" type="triangle"/>
            </a:ln>
          </p:spPr>
        </p:cxnSp>
        <p:cxnSp>
          <p:nvCxnSpPr>
            <p:cNvPr id="152" name="Google Shape;152;p227"/>
            <p:cNvCxnSpPr/>
            <p:nvPr/>
          </p:nvCxnSpPr>
          <p:spPr>
            <a:xfrm flipH="1" rot="10800000">
              <a:off x="14768158" y="10643286"/>
              <a:ext cx="692" cy="1124119"/>
            </a:xfrm>
            <a:prstGeom prst="straightConnector1">
              <a:avLst/>
            </a:prstGeom>
            <a:noFill/>
            <a:ln cap="flat" cmpd="sng" w="63500">
              <a:solidFill>
                <a:schemeClr val="accent1"/>
              </a:solidFill>
              <a:prstDash val="solid"/>
              <a:miter lim="8000"/>
              <a:headEnd len="sm" w="sm" type="none"/>
              <a:tailEnd len="sm" w="sm" type="none"/>
            </a:ln>
          </p:spPr>
        </p:cxnSp>
        <p:sp>
          <p:nvSpPr>
            <p:cNvPr id="153" name="Google Shape;153;p227"/>
            <p:cNvSpPr txBox="1"/>
            <p:nvPr/>
          </p:nvSpPr>
          <p:spPr>
            <a:xfrm>
              <a:off x="8987425" y="11030841"/>
              <a:ext cx="5299260" cy="492352"/>
            </a:xfrm>
            <a:prstGeom prst="rect">
              <a:avLst/>
            </a:prstGeom>
            <a:noFill/>
            <a:ln>
              <a:noFill/>
            </a:ln>
          </p:spPr>
          <p:txBody>
            <a:bodyPr anchorCtr="0" anchor="t" bIns="45675" lIns="45675" spcFirstLastPara="1" rIns="45675" wrap="square" tIns="45675">
              <a:spAutoFit/>
            </a:bodyPr>
            <a:lstStyle/>
            <a:p>
              <a:pPr indent="0" lvl="0" marL="0" marR="0" rtl="0" algn="l">
                <a:lnSpc>
                  <a:spcPct val="100000"/>
                </a:lnSpc>
                <a:spcBef>
                  <a:spcPts val="0"/>
                </a:spcBef>
                <a:spcAft>
                  <a:spcPts val="0"/>
                </a:spcAft>
                <a:buClr>
                  <a:srgbClr val="445469"/>
                </a:buClr>
                <a:buSzPts val="2600"/>
                <a:buFont typeface="Lato"/>
                <a:buNone/>
              </a:pPr>
              <a:r>
                <a:rPr b="1" i="0" lang="en-US" sz="2600" u="none" cap="none" strike="noStrike">
                  <a:solidFill>
                    <a:srgbClr val="445469"/>
                  </a:solidFill>
                  <a:latin typeface="Lato"/>
                  <a:ea typeface="Lato"/>
                  <a:cs typeface="Lato"/>
                  <a:sym typeface="Lato"/>
                </a:rPr>
                <a:t>Retroalimentación</a:t>
              </a:r>
              <a:endParaRPr b="0" i="0" sz="1400" u="none" cap="none" strike="noStrike">
                <a:solidFill>
                  <a:srgbClr val="000000"/>
                </a:solidFill>
                <a:latin typeface="Arial"/>
                <a:ea typeface="Arial"/>
                <a:cs typeface="Arial"/>
                <a:sym typeface="Arial"/>
              </a:endParaRPr>
            </a:p>
          </p:txBody>
        </p:sp>
        <p:sp>
          <p:nvSpPr>
            <p:cNvPr id="154" name="Google Shape;154;p227"/>
            <p:cNvSpPr/>
            <p:nvPr/>
          </p:nvSpPr>
          <p:spPr>
            <a:xfrm>
              <a:off x="4522201" y="8721969"/>
              <a:ext cx="12343270" cy="3657600"/>
            </a:xfrm>
            <a:prstGeom prst="rect">
              <a:avLst/>
            </a:prstGeom>
            <a:solidFill>
              <a:schemeClr val="accent3">
                <a:alpha val="0"/>
              </a:schemeClr>
            </a:solidFill>
            <a:ln cap="flat" cmpd="sng" w="63500">
              <a:solidFill>
                <a:schemeClr val="accent1"/>
              </a:solidFill>
              <a:prstDash val="dot"/>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Lato Light"/>
                <a:buNone/>
              </a:pPr>
              <a:r>
                <a:t/>
              </a:r>
              <a:endParaRPr b="0" i="0" sz="3600" u="none" cap="none" strike="noStrike">
                <a:solidFill>
                  <a:srgbClr val="445469"/>
                </a:solidFill>
                <a:latin typeface="Lato Light"/>
                <a:ea typeface="Lato Light"/>
                <a:cs typeface="Lato Light"/>
                <a:sym typeface="Lato Light"/>
              </a:endParaRPr>
            </a:p>
          </p:txBody>
        </p:sp>
        <p:cxnSp>
          <p:nvCxnSpPr>
            <p:cNvPr id="155" name="Google Shape;155;p227"/>
            <p:cNvCxnSpPr/>
            <p:nvPr/>
          </p:nvCxnSpPr>
          <p:spPr>
            <a:xfrm>
              <a:off x="12262337" y="10087477"/>
              <a:ext cx="1073930" cy="0"/>
            </a:xfrm>
            <a:prstGeom prst="straightConnector1">
              <a:avLst/>
            </a:prstGeom>
            <a:noFill/>
            <a:ln cap="flat" cmpd="sng" w="57150">
              <a:solidFill>
                <a:schemeClr val="accent1"/>
              </a:solidFill>
              <a:prstDash val="solid"/>
              <a:miter lim="8000"/>
              <a:headEnd len="sm" w="sm" type="none"/>
              <a:tailEnd len="med" w="med" type="triangle"/>
            </a:ln>
          </p:spPr>
        </p:cxnSp>
        <p:cxnSp>
          <p:nvCxnSpPr>
            <p:cNvPr id="156" name="Google Shape;156;p227"/>
            <p:cNvCxnSpPr/>
            <p:nvPr/>
          </p:nvCxnSpPr>
          <p:spPr>
            <a:xfrm rot="10800000">
              <a:off x="6224951" y="11699834"/>
              <a:ext cx="8578376" cy="32402"/>
            </a:xfrm>
            <a:prstGeom prst="straightConnector1">
              <a:avLst/>
            </a:prstGeom>
            <a:noFill/>
            <a:ln cap="flat" cmpd="sng" w="57150">
              <a:solidFill>
                <a:schemeClr val="accent1"/>
              </a:solidFill>
              <a:prstDash val="solid"/>
              <a:miter lim="8000"/>
              <a:headEnd len="sm" w="sm" type="none"/>
              <a:tailEnd len="sm" w="sm" type="none"/>
            </a:ln>
          </p:spPr>
        </p:cxnSp>
        <p:cxnSp>
          <p:nvCxnSpPr>
            <p:cNvPr id="157" name="Google Shape;157;p227"/>
            <p:cNvCxnSpPr/>
            <p:nvPr/>
          </p:nvCxnSpPr>
          <p:spPr>
            <a:xfrm rot="10800000">
              <a:off x="6189782" y="10643286"/>
              <a:ext cx="0" cy="1091717"/>
            </a:xfrm>
            <a:prstGeom prst="straightConnector1">
              <a:avLst/>
            </a:prstGeom>
            <a:noFill/>
            <a:ln cap="flat" cmpd="sng" w="57150">
              <a:solidFill>
                <a:schemeClr val="accent1"/>
              </a:solidFill>
              <a:prstDash val="solid"/>
              <a:miter lim="8000"/>
              <a:headEnd len="sm" w="sm" type="none"/>
              <a:tailEnd len="med" w="med" type="triangle"/>
            </a:ln>
          </p:spPr>
        </p:cxnSp>
      </p:grpSp>
      <p:sp>
        <p:nvSpPr>
          <p:cNvPr id="158" name="Google Shape;158;p227"/>
          <p:cNvSpPr txBox="1"/>
          <p:nvPr/>
        </p:nvSpPr>
        <p:spPr>
          <a:xfrm>
            <a:off x="6275456" y="6578571"/>
            <a:ext cx="3251513" cy="2105111"/>
          </a:xfrm>
          <a:prstGeom prst="rect">
            <a:avLst/>
          </a:prstGeom>
          <a:noFill/>
          <a:ln>
            <a:noFill/>
          </a:ln>
        </p:spPr>
        <p:txBody>
          <a:bodyPr anchorCtr="0" anchor="t" bIns="91400" lIns="91400" spcFirstLastPara="1" rIns="91400" wrap="square" tIns="91400">
            <a:spAutoFit/>
          </a:bodyPr>
          <a:lstStyle/>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NECESIDADES </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DEL </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CLIENTE</a:t>
            </a:r>
            <a:endParaRPr b="0" i="0" sz="3200" u="none" cap="none" strike="noStrike">
              <a:solidFill>
                <a:srgbClr val="000000"/>
              </a:solidFill>
              <a:latin typeface="Arial"/>
              <a:ea typeface="Arial"/>
              <a:cs typeface="Arial"/>
              <a:sym typeface="Arial"/>
            </a:endParaRPr>
          </a:p>
        </p:txBody>
      </p:sp>
      <p:pic>
        <p:nvPicPr>
          <p:cNvPr descr="Actualidad &quot;Un cliente satisfecho es una poderosa fuerza de ventas&quot; -  siliconweek.com" id="159" name="Google Shape;159;p227"/>
          <p:cNvPicPr preferRelativeResize="0"/>
          <p:nvPr/>
        </p:nvPicPr>
        <p:blipFill rotWithShape="1">
          <a:blip r:embed="rId9">
            <a:alphaModFix/>
          </a:blip>
          <a:srcRect b="0" l="0" r="0" t="0"/>
          <a:stretch/>
        </p:blipFill>
        <p:spPr>
          <a:xfrm>
            <a:off x="11053249" y="6521627"/>
            <a:ext cx="2554337" cy="2394164"/>
          </a:xfrm>
          <a:prstGeom prst="rect">
            <a:avLst/>
          </a:prstGeom>
          <a:noFill/>
          <a:ln>
            <a:noFill/>
          </a:ln>
        </p:spPr>
      </p:pic>
      <p:sp>
        <p:nvSpPr>
          <p:cNvPr id="160" name="Google Shape;160;p227"/>
          <p:cNvSpPr/>
          <p:nvPr/>
        </p:nvSpPr>
        <p:spPr>
          <a:xfrm rot="5400000">
            <a:off x="7358042" y="8752714"/>
            <a:ext cx="1086504" cy="1146884"/>
          </a:xfrm>
          <a:prstGeom prst="rightArrow">
            <a:avLst>
              <a:gd fmla="val 50000" name="adj1"/>
              <a:gd fmla="val 50000" name="adj2"/>
            </a:avLst>
          </a:prstGeom>
          <a:solidFill>
            <a:schemeClr val="accent1"/>
          </a:solidFill>
          <a:ln cap="flat" cmpd="sng" w="25400">
            <a:solidFill>
              <a:srgbClr val="1B61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161" name="Google Shape;161;p227"/>
          <p:cNvSpPr txBox="1"/>
          <p:nvPr/>
        </p:nvSpPr>
        <p:spPr>
          <a:xfrm>
            <a:off x="14091086" y="6647594"/>
            <a:ext cx="4961106" cy="2105111"/>
          </a:xfrm>
          <a:prstGeom prst="rect">
            <a:avLst/>
          </a:prstGeom>
          <a:noFill/>
          <a:ln>
            <a:noFill/>
          </a:ln>
        </p:spPr>
        <p:txBody>
          <a:bodyPr anchorCtr="0" anchor="t" bIns="91400" lIns="91400" spcFirstLastPara="1" rIns="91400" wrap="square" tIns="91400">
            <a:spAutoFit/>
          </a:bodyPr>
          <a:lstStyle/>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SATISFACCIÓN </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DE LAS NECESIDADES</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DEL CLIENTE</a:t>
            </a:r>
            <a:endParaRPr b="0" i="0" sz="1400" u="none" cap="none" strike="noStrike">
              <a:solidFill>
                <a:srgbClr val="000000"/>
              </a:solidFill>
              <a:latin typeface="Arial"/>
              <a:ea typeface="Arial"/>
              <a:cs typeface="Arial"/>
              <a:sym typeface="Arial"/>
            </a:endParaRPr>
          </a:p>
        </p:txBody>
      </p:sp>
      <p:sp>
        <p:nvSpPr>
          <p:cNvPr id="162" name="Google Shape;162;p227"/>
          <p:cNvSpPr/>
          <p:nvPr/>
        </p:nvSpPr>
        <p:spPr>
          <a:xfrm rot="-5400000">
            <a:off x="16028387" y="8694001"/>
            <a:ext cx="1086504" cy="1146884"/>
          </a:xfrm>
          <a:prstGeom prst="rightArrow">
            <a:avLst>
              <a:gd fmla="val 50000" name="adj1"/>
              <a:gd fmla="val 50000" name="adj2"/>
            </a:avLst>
          </a:prstGeom>
          <a:solidFill>
            <a:schemeClr val="accent1"/>
          </a:solidFill>
          <a:ln cap="flat" cmpd="sng" w="25400">
            <a:solidFill>
              <a:srgbClr val="1B61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163" name="Google Shape;163;p227"/>
          <p:cNvSpPr txBox="1"/>
          <p:nvPr/>
        </p:nvSpPr>
        <p:spPr>
          <a:xfrm>
            <a:off x="7936463" y="1934143"/>
            <a:ext cx="8239954"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Definición</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8"/>
          <p:cNvSpPr txBox="1"/>
          <p:nvPr/>
        </p:nvSpPr>
        <p:spPr>
          <a:xfrm>
            <a:off x="7793345" y="1934489"/>
            <a:ext cx="8239954"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Características</a:t>
            </a:r>
            <a:endParaRPr b="0" i="0" sz="3600" u="none" cap="none" strike="noStrike">
              <a:solidFill>
                <a:srgbClr val="000000"/>
              </a:solidFill>
              <a:latin typeface="Arial"/>
              <a:ea typeface="Arial"/>
              <a:cs typeface="Arial"/>
              <a:sym typeface="Arial"/>
            </a:endParaRPr>
          </a:p>
        </p:txBody>
      </p:sp>
      <p:sp>
        <p:nvSpPr>
          <p:cNvPr id="169" name="Google Shape;169;p228"/>
          <p:cNvSpPr/>
          <p:nvPr/>
        </p:nvSpPr>
        <p:spPr>
          <a:xfrm>
            <a:off x="2251937" y="10361360"/>
            <a:ext cx="279329" cy="279401"/>
          </a:xfrm>
          <a:prstGeom prst="ellipse">
            <a:avLst/>
          </a:prstGeom>
          <a:solidFill>
            <a:schemeClr val="accent6"/>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70" name="Google Shape;170;p228"/>
          <p:cNvSpPr/>
          <p:nvPr/>
        </p:nvSpPr>
        <p:spPr>
          <a:xfrm>
            <a:off x="2251937" y="9221075"/>
            <a:ext cx="279329" cy="279401"/>
          </a:xfrm>
          <a:prstGeom prst="ellipse">
            <a:avLst/>
          </a:prstGeom>
          <a:solidFill>
            <a:schemeClr val="accent5"/>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71" name="Google Shape;171;p228"/>
          <p:cNvSpPr/>
          <p:nvPr/>
        </p:nvSpPr>
        <p:spPr>
          <a:xfrm>
            <a:off x="2251937" y="5909630"/>
            <a:ext cx="279329" cy="279401"/>
          </a:xfrm>
          <a:prstGeom prst="ellipse">
            <a:avLst/>
          </a:prstGeom>
          <a:solidFill>
            <a:schemeClr val="accent2"/>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72" name="Google Shape;172;p228"/>
          <p:cNvSpPr/>
          <p:nvPr/>
        </p:nvSpPr>
        <p:spPr>
          <a:xfrm>
            <a:off x="2251937" y="4769345"/>
            <a:ext cx="279329" cy="279401"/>
          </a:xfrm>
          <a:prstGeom prst="ellipse">
            <a:avLst/>
          </a:prstGeom>
          <a:solidFill>
            <a:schemeClr val="accent1"/>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73" name="Google Shape;173;p228"/>
          <p:cNvSpPr txBox="1"/>
          <p:nvPr/>
        </p:nvSpPr>
        <p:spPr>
          <a:xfrm>
            <a:off x="2870750" y="4541603"/>
            <a:ext cx="15487584" cy="824760"/>
          </a:xfrm>
          <a:prstGeom prst="rect">
            <a:avLst/>
          </a:prstGeom>
          <a:noFill/>
          <a:ln>
            <a:noFill/>
          </a:ln>
        </p:spPr>
        <p:txBody>
          <a:bodyPr anchorCtr="0" anchor="t" bIns="91400" lIns="91400" spcFirstLastPara="1" rIns="91400" wrap="square" tIns="91400">
            <a:spAutoFit/>
          </a:bodyPr>
          <a:lstStyle/>
          <a:p>
            <a:pPr indent="0" lvl="0" marL="0" marR="0" rtl="0" algn="l">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Los procesos tienen entradas, tareas o actividades y salidas </a:t>
            </a:r>
            <a:r>
              <a:rPr b="1" i="0" lang="en-US" sz="3200" u="none" cap="none" strike="noStrike">
                <a:solidFill>
                  <a:srgbClr val="445469"/>
                </a:solidFill>
                <a:latin typeface="Helvetica Neue"/>
                <a:ea typeface="Helvetica Neue"/>
                <a:cs typeface="Helvetica Neue"/>
                <a:sym typeface="Helvetica Neue"/>
              </a:rPr>
              <a:t>claramente definidas</a:t>
            </a:r>
            <a:r>
              <a:rPr b="0" i="0" lang="en-US" sz="3200" u="none" cap="none" strike="noStrike">
                <a:solidFill>
                  <a:srgbClr val="445469"/>
                </a:solidFill>
                <a:latin typeface="Helvetica Neue"/>
                <a:ea typeface="Helvetica Neue"/>
                <a:cs typeface="Helvetica Neue"/>
                <a:sym typeface="Helvetica Neue"/>
              </a:rPr>
              <a:t>.</a:t>
            </a:r>
            <a:endParaRPr b="0" i="0" sz="3200" u="none" cap="none" strike="noStrike">
              <a:solidFill>
                <a:srgbClr val="000000"/>
              </a:solidFill>
              <a:latin typeface="Arial"/>
              <a:ea typeface="Arial"/>
              <a:cs typeface="Arial"/>
              <a:sym typeface="Arial"/>
            </a:endParaRPr>
          </a:p>
        </p:txBody>
      </p:sp>
      <p:sp>
        <p:nvSpPr>
          <p:cNvPr id="174" name="Google Shape;174;p228"/>
          <p:cNvSpPr/>
          <p:nvPr/>
        </p:nvSpPr>
        <p:spPr>
          <a:xfrm>
            <a:off x="2251937" y="8077731"/>
            <a:ext cx="279329" cy="279401"/>
          </a:xfrm>
          <a:prstGeom prst="ellipse">
            <a:avLst/>
          </a:prstGeom>
          <a:solidFill>
            <a:schemeClr val="accent4"/>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75" name="Google Shape;175;p228"/>
          <p:cNvSpPr/>
          <p:nvPr/>
        </p:nvSpPr>
        <p:spPr>
          <a:xfrm>
            <a:off x="2251937" y="7042954"/>
            <a:ext cx="279329" cy="279401"/>
          </a:xfrm>
          <a:prstGeom prst="ellipse">
            <a:avLst/>
          </a:prstGeom>
          <a:solidFill>
            <a:schemeClr val="accent3"/>
          </a:solidFill>
          <a:ln cap="flat" cmpd="sng" w="25400">
            <a:solidFill>
              <a:srgbClr val="445469">
                <a:alpha val="0"/>
              </a:srgbClr>
            </a:solidFill>
            <a:prstDash val="solid"/>
            <a:miter lim="8000"/>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76" name="Google Shape;176;p228"/>
          <p:cNvSpPr txBox="1"/>
          <p:nvPr/>
        </p:nvSpPr>
        <p:spPr>
          <a:xfrm>
            <a:off x="2867966" y="5655509"/>
            <a:ext cx="16439937" cy="824760"/>
          </a:xfrm>
          <a:prstGeom prst="rect">
            <a:avLst/>
          </a:prstGeom>
          <a:noFill/>
          <a:ln>
            <a:noFill/>
          </a:ln>
        </p:spPr>
        <p:txBody>
          <a:bodyPr anchorCtr="0" anchor="t" bIns="91400" lIns="91400" spcFirstLastPara="1" rIns="91400" wrap="square" tIns="91400">
            <a:spAutoFit/>
          </a:bodyPr>
          <a:lstStyle/>
          <a:p>
            <a:pPr indent="0" lvl="0" marL="0" marR="0" rtl="0" algn="l">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Son </a:t>
            </a:r>
            <a:r>
              <a:rPr b="1" i="0" lang="en-US" sz="3200" u="none" cap="none" strike="noStrike">
                <a:solidFill>
                  <a:srgbClr val="445469"/>
                </a:solidFill>
                <a:latin typeface="Helvetica Neue"/>
                <a:ea typeface="Helvetica Neue"/>
                <a:cs typeface="Helvetica Neue"/>
                <a:sym typeface="Helvetica Neue"/>
              </a:rPr>
              <a:t>flexibles</a:t>
            </a:r>
            <a:r>
              <a:rPr b="0" i="0" lang="en-US" sz="3200" u="none" cap="none" strike="noStrike">
                <a:solidFill>
                  <a:srgbClr val="445469"/>
                </a:solidFill>
                <a:latin typeface="Helvetica Neue"/>
                <a:ea typeface="Helvetica Neue"/>
                <a:cs typeface="Helvetica Neue"/>
                <a:sym typeface="Helvetica Neue"/>
              </a:rPr>
              <a:t> al cambio y se deben adaptar constantemente a la realidad.</a:t>
            </a:r>
            <a:endParaRPr b="0" i="0" sz="3200" u="none" cap="none" strike="noStrike">
              <a:solidFill>
                <a:srgbClr val="000000"/>
              </a:solidFill>
              <a:latin typeface="Arial"/>
              <a:ea typeface="Arial"/>
              <a:cs typeface="Arial"/>
              <a:sym typeface="Arial"/>
            </a:endParaRPr>
          </a:p>
        </p:txBody>
      </p:sp>
      <p:sp>
        <p:nvSpPr>
          <p:cNvPr id="177" name="Google Shape;177;p228"/>
          <p:cNvSpPr txBox="1"/>
          <p:nvPr/>
        </p:nvSpPr>
        <p:spPr>
          <a:xfrm>
            <a:off x="2870749" y="6755731"/>
            <a:ext cx="17579855" cy="824760"/>
          </a:xfrm>
          <a:prstGeom prst="rect">
            <a:avLst/>
          </a:prstGeom>
          <a:noFill/>
          <a:ln>
            <a:noFill/>
          </a:ln>
        </p:spPr>
        <p:txBody>
          <a:bodyPr anchorCtr="0" anchor="t" bIns="91400" lIns="91400" spcFirstLastPara="1" rIns="91400" wrap="square" tIns="91400">
            <a:spAutoFit/>
          </a:bodyPr>
          <a:lstStyle/>
          <a:p>
            <a:pPr indent="0" lvl="0" marL="0" marR="0" rtl="0" algn="l">
              <a:lnSpc>
                <a:spcPct val="130000"/>
              </a:lnSpc>
              <a:spcBef>
                <a:spcPts val="0"/>
              </a:spcBef>
              <a:spcAft>
                <a:spcPts val="0"/>
              </a:spcAft>
              <a:buClr>
                <a:srgbClr val="000000"/>
              </a:buClr>
              <a:buSzPts val="3200"/>
              <a:buFont typeface="Arial"/>
              <a:buNone/>
            </a:pPr>
            <a:r>
              <a:rPr b="0" i="0" lang="en-US" sz="3200" u="none" cap="none" strike="noStrike">
                <a:solidFill>
                  <a:srgbClr val="445469"/>
                </a:solidFill>
                <a:latin typeface="Helvetica Neue"/>
                <a:ea typeface="Helvetica Neue"/>
                <a:cs typeface="Helvetica Neue"/>
                <a:sym typeface="Helvetica Neue"/>
              </a:rPr>
              <a:t>Pueden ser </a:t>
            </a:r>
            <a:r>
              <a:rPr b="1" i="0" lang="en-US" sz="3200" u="none" cap="none" strike="noStrike">
                <a:solidFill>
                  <a:srgbClr val="445469"/>
                </a:solidFill>
                <a:latin typeface="Helvetica Neue"/>
                <a:ea typeface="Helvetica Neue"/>
                <a:cs typeface="Helvetica Neue"/>
                <a:sym typeface="Helvetica Neue"/>
              </a:rPr>
              <a:t>medidos</a:t>
            </a:r>
            <a:r>
              <a:rPr b="0" i="0" lang="en-US" sz="3200" u="none" cap="none" strike="noStrike">
                <a:solidFill>
                  <a:srgbClr val="445469"/>
                </a:solidFill>
                <a:latin typeface="Helvetica Neue"/>
                <a:ea typeface="Helvetica Neue"/>
                <a:cs typeface="Helvetica Neue"/>
                <a:sym typeface="Helvetica Neue"/>
              </a:rPr>
              <a:t> para evaluar que cumplan con lo previsto.</a:t>
            </a:r>
            <a:endParaRPr b="0" i="0" sz="3200" u="none" cap="none" strike="noStrike">
              <a:solidFill>
                <a:srgbClr val="000000"/>
              </a:solidFill>
              <a:latin typeface="Arial"/>
              <a:ea typeface="Arial"/>
              <a:cs typeface="Arial"/>
              <a:sym typeface="Arial"/>
            </a:endParaRPr>
          </a:p>
        </p:txBody>
      </p:sp>
      <p:sp>
        <p:nvSpPr>
          <p:cNvPr id="178" name="Google Shape;178;p228"/>
          <p:cNvSpPr txBox="1"/>
          <p:nvPr/>
        </p:nvSpPr>
        <p:spPr>
          <a:xfrm>
            <a:off x="2791767" y="7828285"/>
            <a:ext cx="14821248" cy="824760"/>
          </a:xfrm>
          <a:prstGeom prst="rect">
            <a:avLst/>
          </a:prstGeom>
          <a:noFill/>
          <a:ln>
            <a:noFill/>
          </a:ln>
        </p:spPr>
        <p:txBody>
          <a:bodyPr anchorCtr="0" anchor="t" bIns="91400" lIns="91400" spcFirstLastPara="1" rIns="91400" wrap="square" tIns="91400">
            <a:spAutoFit/>
          </a:bodyPr>
          <a:lstStyle/>
          <a:p>
            <a:pPr indent="0" lvl="0" marL="0" marR="0" rtl="0" algn="l">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 Se distribuyen en forma </a:t>
            </a:r>
            <a:r>
              <a:rPr b="1" i="0" lang="en-US" sz="3200" u="none" cap="none" strike="noStrike">
                <a:solidFill>
                  <a:srgbClr val="445469"/>
                </a:solidFill>
                <a:latin typeface="Helvetica Neue"/>
                <a:ea typeface="Helvetica Neue"/>
                <a:cs typeface="Helvetica Neue"/>
                <a:sym typeface="Helvetica Neue"/>
              </a:rPr>
              <a:t>transversal</a:t>
            </a:r>
            <a:r>
              <a:rPr b="0" i="0" lang="en-US" sz="3200" u="none" cap="none" strike="noStrike">
                <a:solidFill>
                  <a:srgbClr val="445469"/>
                </a:solidFill>
                <a:latin typeface="Helvetica Neue"/>
                <a:ea typeface="Helvetica Neue"/>
                <a:cs typeface="Helvetica Neue"/>
                <a:sym typeface="Helvetica Neue"/>
              </a:rPr>
              <a:t> en la organización.</a:t>
            </a:r>
            <a:endParaRPr b="0" i="0" sz="3200" u="none" cap="none" strike="noStrike">
              <a:solidFill>
                <a:srgbClr val="000000"/>
              </a:solidFill>
              <a:latin typeface="Arial"/>
              <a:ea typeface="Arial"/>
              <a:cs typeface="Arial"/>
              <a:sym typeface="Arial"/>
            </a:endParaRPr>
          </a:p>
        </p:txBody>
      </p:sp>
      <p:sp>
        <p:nvSpPr>
          <p:cNvPr id="179" name="Google Shape;179;p228"/>
          <p:cNvSpPr txBox="1"/>
          <p:nvPr/>
        </p:nvSpPr>
        <p:spPr>
          <a:xfrm>
            <a:off x="2829867" y="10088680"/>
            <a:ext cx="13371970" cy="824760"/>
          </a:xfrm>
          <a:prstGeom prst="rect">
            <a:avLst/>
          </a:prstGeom>
          <a:noFill/>
          <a:ln>
            <a:noFill/>
          </a:ln>
        </p:spPr>
        <p:txBody>
          <a:bodyPr anchorCtr="0" anchor="t" bIns="91400" lIns="91400" spcFirstLastPara="1" rIns="91400" wrap="square" tIns="91400">
            <a:spAutoFit/>
          </a:bodyPr>
          <a:lstStyle/>
          <a:p>
            <a:pPr indent="0" lvl="0" marL="0" marR="0" rtl="0" algn="l">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Deben ser </a:t>
            </a:r>
            <a:r>
              <a:rPr b="1" i="0" lang="en-US" sz="3200" u="none" cap="none" strike="noStrike">
                <a:solidFill>
                  <a:srgbClr val="445469"/>
                </a:solidFill>
                <a:latin typeface="Helvetica Neue"/>
                <a:ea typeface="Helvetica Neue"/>
                <a:cs typeface="Helvetica Neue"/>
                <a:sym typeface="Helvetica Neue"/>
              </a:rPr>
              <a:t>comprendidos</a:t>
            </a:r>
            <a:r>
              <a:rPr b="0" i="0" lang="en-US" sz="3200" u="none" cap="none" strike="noStrike">
                <a:solidFill>
                  <a:srgbClr val="445469"/>
                </a:solidFill>
                <a:latin typeface="Helvetica Neue"/>
                <a:ea typeface="Helvetica Neue"/>
                <a:cs typeface="Helvetica Neue"/>
                <a:sym typeface="Helvetica Neue"/>
              </a:rPr>
              <a:t> por los integrantes de la organización.</a:t>
            </a:r>
            <a:endParaRPr b="0" i="0" sz="3200" u="none" cap="none" strike="noStrike">
              <a:solidFill>
                <a:srgbClr val="000000"/>
              </a:solidFill>
              <a:latin typeface="Arial"/>
              <a:ea typeface="Arial"/>
              <a:cs typeface="Arial"/>
              <a:sym typeface="Arial"/>
            </a:endParaRPr>
          </a:p>
        </p:txBody>
      </p:sp>
      <p:sp>
        <p:nvSpPr>
          <p:cNvPr id="180" name="Google Shape;180;p228"/>
          <p:cNvSpPr txBox="1"/>
          <p:nvPr/>
        </p:nvSpPr>
        <p:spPr>
          <a:xfrm>
            <a:off x="2867967" y="8900840"/>
            <a:ext cx="13868964" cy="824760"/>
          </a:xfrm>
          <a:prstGeom prst="rect">
            <a:avLst/>
          </a:prstGeom>
          <a:noFill/>
          <a:ln>
            <a:noFill/>
          </a:ln>
        </p:spPr>
        <p:txBody>
          <a:bodyPr anchorCtr="0" anchor="t" bIns="91400" lIns="91400" spcFirstLastPara="1" rIns="91400" wrap="square" tIns="91400">
            <a:spAutoFit/>
          </a:bodyPr>
          <a:lstStyle/>
          <a:p>
            <a:pPr indent="0" lvl="0" marL="0" marR="0" rtl="0" algn="l">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En muchos casos, un proceso puede </a:t>
            </a:r>
            <a:r>
              <a:rPr b="1" i="0" lang="en-US" sz="3200" u="none" cap="none" strike="noStrike">
                <a:solidFill>
                  <a:srgbClr val="445469"/>
                </a:solidFill>
                <a:latin typeface="Helvetica Neue"/>
                <a:ea typeface="Helvetica Neue"/>
                <a:cs typeface="Helvetica Neue"/>
                <a:sym typeface="Helvetica Neue"/>
              </a:rPr>
              <a:t>depender</a:t>
            </a:r>
            <a:r>
              <a:rPr b="0" i="0" lang="en-US" sz="3200" u="none" cap="none" strike="noStrike">
                <a:solidFill>
                  <a:srgbClr val="445469"/>
                </a:solidFill>
                <a:latin typeface="Helvetica Neue"/>
                <a:ea typeface="Helvetica Neue"/>
                <a:cs typeface="Helvetica Neue"/>
                <a:sym typeface="Helvetica Neue"/>
              </a:rPr>
              <a:t> de otro.</a:t>
            </a:r>
            <a:endParaRPr b="0" i="0" sz="3200" u="none" cap="none" strike="noStrike">
              <a:solidFill>
                <a:srgbClr val="000000"/>
              </a:solidFill>
              <a:latin typeface="Arial"/>
              <a:ea typeface="Arial"/>
              <a:cs typeface="Arial"/>
              <a:sym typeface="Arial"/>
            </a:endParaRPr>
          </a:p>
        </p:txBody>
      </p:sp>
      <p:grpSp>
        <p:nvGrpSpPr>
          <p:cNvPr id="181" name="Google Shape;181;p228"/>
          <p:cNvGrpSpPr/>
          <p:nvPr/>
        </p:nvGrpSpPr>
        <p:grpSpPr>
          <a:xfrm>
            <a:off x="18343572" y="5557565"/>
            <a:ext cx="3465507" cy="4803795"/>
            <a:chOff x="0" y="0"/>
            <a:chExt cx="5219111" cy="8791837"/>
          </a:xfrm>
        </p:grpSpPr>
        <p:sp>
          <p:nvSpPr>
            <p:cNvPr id="182" name="Google Shape;182;p228"/>
            <p:cNvSpPr/>
            <p:nvPr/>
          </p:nvSpPr>
          <p:spPr>
            <a:xfrm>
              <a:off x="2643922" y="3431282"/>
              <a:ext cx="1578212" cy="2308719"/>
            </a:xfrm>
            <a:custGeom>
              <a:rect b="b" l="l" r="r" t="t"/>
              <a:pathLst>
                <a:path extrusionOk="0" h="21600" w="21600">
                  <a:moveTo>
                    <a:pt x="14555" y="3240"/>
                  </a:moveTo>
                  <a:cubicBezTo>
                    <a:pt x="15006" y="2933"/>
                    <a:pt x="15691" y="2775"/>
                    <a:pt x="16600" y="2775"/>
                  </a:cubicBezTo>
                  <a:cubicBezTo>
                    <a:pt x="17961" y="2775"/>
                    <a:pt x="19329" y="3704"/>
                    <a:pt x="20013" y="4010"/>
                  </a:cubicBezTo>
                  <a:cubicBezTo>
                    <a:pt x="21600" y="4010"/>
                    <a:pt x="21600" y="4010"/>
                    <a:pt x="21600" y="4010"/>
                  </a:cubicBezTo>
                  <a:cubicBezTo>
                    <a:pt x="21600" y="0"/>
                    <a:pt x="21600" y="0"/>
                    <a:pt x="21600" y="0"/>
                  </a:cubicBezTo>
                  <a:cubicBezTo>
                    <a:pt x="0" y="0"/>
                    <a:pt x="0" y="0"/>
                    <a:pt x="0" y="0"/>
                  </a:cubicBezTo>
                  <a:cubicBezTo>
                    <a:pt x="0" y="15733"/>
                    <a:pt x="0" y="15733"/>
                    <a:pt x="0" y="15733"/>
                  </a:cubicBezTo>
                  <a:cubicBezTo>
                    <a:pt x="7729" y="15733"/>
                    <a:pt x="7729" y="15733"/>
                    <a:pt x="7729" y="15733"/>
                  </a:cubicBezTo>
                  <a:cubicBezTo>
                    <a:pt x="8187" y="15733"/>
                    <a:pt x="8413" y="15891"/>
                    <a:pt x="8413" y="16044"/>
                  </a:cubicBezTo>
                  <a:cubicBezTo>
                    <a:pt x="8413" y="17896"/>
                    <a:pt x="8413" y="17896"/>
                    <a:pt x="8413" y="17896"/>
                  </a:cubicBezTo>
                  <a:cubicBezTo>
                    <a:pt x="8413" y="18049"/>
                    <a:pt x="8187" y="18202"/>
                    <a:pt x="8187" y="18202"/>
                  </a:cubicBezTo>
                  <a:cubicBezTo>
                    <a:pt x="7729" y="18514"/>
                    <a:pt x="6368" y="19284"/>
                    <a:pt x="6368" y="19901"/>
                  </a:cubicBezTo>
                  <a:cubicBezTo>
                    <a:pt x="6368" y="20212"/>
                    <a:pt x="6594" y="20672"/>
                    <a:pt x="7045" y="20983"/>
                  </a:cubicBezTo>
                  <a:cubicBezTo>
                    <a:pt x="7503" y="21289"/>
                    <a:pt x="8187" y="21600"/>
                    <a:pt x="9097" y="21600"/>
                  </a:cubicBezTo>
                  <a:cubicBezTo>
                    <a:pt x="10232" y="21600"/>
                    <a:pt x="12277" y="21289"/>
                    <a:pt x="12503" y="20212"/>
                  </a:cubicBezTo>
                  <a:cubicBezTo>
                    <a:pt x="12503" y="18978"/>
                    <a:pt x="10458" y="18049"/>
                    <a:pt x="10458" y="18049"/>
                  </a:cubicBezTo>
                  <a:cubicBezTo>
                    <a:pt x="10232" y="18049"/>
                    <a:pt x="10232" y="17896"/>
                    <a:pt x="10232" y="17743"/>
                  </a:cubicBezTo>
                  <a:cubicBezTo>
                    <a:pt x="10232" y="16044"/>
                    <a:pt x="10232" y="16044"/>
                    <a:pt x="10232" y="16044"/>
                  </a:cubicBezTo>
                  <a:cubicBezTo>
                    <a:pt x="10232" y="15733"/>
                    <a:pt x="10458" y="15580"/>
                    <a:pt x="10684" y="15580"/>
                  </a:cubicBezTo>
                  <a:cubicBezTo>
                    <a:pt x="21600" y="15580"/>
                    <a:pt x="21600" y="15580"/>
                    <a:pt x="21600" y="15580"/>
                  </a:cubicBezTo>
                  <a:cubicBezTo>
                    <a:pt x="21600" y="6790"/>
                    <a:pt x="21600" y="6790"/>
                    <a:pt x="21600" y="6790"/>
                  </a:cubicBezTo>
                  <a:cubicBezTo>
                    <a:pt x="20465" y="6790"/>
                    <a:pt x="20465" y="6790"/>
                    <a:pt x="20465" y="6790"/>
                  </a:cubicBezTo>
                  <a:cubicBezTo>
                    <a:pt x="19781" y="7254"/>
                    <a:pt x="18194" y="8331"/>
                    <a:pt x="16826" y="8331"/>
                  </a:cubicBezTo>
                  <a:cubicBezTo>
                    <a:pt x="15232" y="8331"/>
                    <a:pt x="13413" y="7560"/>
                    <a:pt x="13413" y="5556"/>
                  </a:cubicBezTo>
                  <a:cubicBezTo>
                    <a:pt x="13413" y="4321"/>
                    <a:pt x="14097" y="3551"/>
                    <a:pt x="14555" y="3240"/>
                  </a:cubicBezTo>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83" name="Google Shape;183;p228"/>
            <p:cNvSpPr/>
            <p:nvPr/>
          </p:nvSpPr>
          <p:spPr>
            <a:xfrm>
              <a:off x="980729" y="3431281"/>
              <a:ext cx="1580557" cy="1682524"/>
            </a:xfrm>
            <a:custGeom>
              <a:rect b="b" l="l" r="r" t="t"/>
              <a:pathLst>
                <a:path extrusionOk="0" h="21600" w="21600">
                  <a:moveTo>
                    <a:pt x="21600" y="0"/>
                  </a:moveTo>
                  <a:cubicBezTo>
                    <a:pt x="0" y="0"/>
                    <a:pt x="0" y="0"/>
                    <a:pt x="0" y="0"/>
                  </a:cubicBezTo>
                  <a:cubicBezTo>
                    <a:pt x="0" y="5295"/>
                    <a:pt x="0" y="5295"/>
                    <a:pt x="0" y="5295"/>
                  </a:cubicBezTo>
                  <a:cubicBezTo>
                    <a:pt x="1593" y="5295"/>
                    <a:pt x="1593" y="5295"/>
                    <a:pt x="1593" y="5295"/>
                  </a:cubicBezTo>
                  <a:cubicBezTo>
                    <a:pt x="1826" y="4658"/>
                    <a:pt x="2961" y="3390"/>
                    <a:pt x="5231" y="3390"/>
                  </a:cubicBezTo>
                  <a:cubicBezTo>
                    <a:pt x="8192" y="3390"/>
                    <a:pt x="8192" y="6353"/>
                    <a:pt x="8192" y="7200"/>
                  </a:cubicBezTo>
                  <a:cubicBezTo>
                    <a:pt x="8192" y="8685"/>
                    <a:pt x="7959" y="9532"/>
                    <a:pt x="7282" y="10169"/>
                  </a:cubicBezTo>
                  <a:cubicBezTo>
                    <a:pt x="6599" y="10807"/>
                    <a:pt x="5915" y="11017"/>
                    <a:pt x="5005" y="11017"/>
                  </a:cubicBezTo>
                  <a:cubicBezTo>
                    <a:pt x="3187" y="10807"/>
                    <a:pt x="2052" y="9742"/>
                    <a:pt x="1593" y="9112"/>
                  </a:cubicBezTo>
                  <a:cubicBezTo>
                    <a:pt x="0" y="9112"/>
                    <a:pt x="0" y="9112"/>
                    <a:pt x="0" y="9112"/>
                  </a:cubicBezTo>
                  <a:cubicBezTo>
                    <a:pt x="0" y="20542"/>
                    <a:pt x="0" y="20542"/>
                    <a:pt x="0" y="20542"/>
                  </a:cubicBezTo>
                  <a:cubicBezTo>
                    <a:pt x="233" y="20969"/>
                    <a:pt x="233" y="21180"/>
                    <a:pt x="458" y="21600"/>
                  </a:cubicBezTo>
                  <a:cubicBezTo>
                    <a:pt x="21600" y="21600"/>
                    <a:pt x="21600" y="21600"/>
                    <a:pt x="21600" y="21600"/>
                  </a:cubicBezTo>
                  <a:lnTo>
                    <a:pt x="21600" y="0"/>
                  </a:lnTo>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84" name="Google Shape;184;p228"/>
            <p:cNvSpPr/>
            <p:nvPr/>
          </p:nvSpPr>
          <p:spPr>
            <a:xfrm>
              <a:off x="980729" y="0"/>
              <a:ext cx="4055406" cy="2227243"/>
            </a:xfrm>
            <a:custGeom>
              <a:rect b="b" l="l" r="r" t="t"/>
              <a:pathLst>
                <a:path extrusionOk="0" h="21600" w="21600">
                  <a:moveTo>
                    <a:pt x="0" y="15518"/>
                  </a:moveTo>
                  <a:cubicBezTo>
                    <a:pt x="3632" y="15518"/>
                    <a:pt x="3632" y="15518"/>
                    <a:pt x="3632" y="15518"/>
                  </a:cubicBezTo>
                  <a:cubicBezTo>
                    <a:pt x="3719" y="15518"/>
                    <a:pt x="3807" y="15677"/>
                    <a:pt x="3807" y="15840"/>
                  </a:cubicBezTo>
                  <a:cubicBezTo>
                    <a:pt x="3807" y="17919"/>
                    <a:pt x="3807" y="17919"/>
                    <a:pt x="3807" y="17919"/>
                  </a:cubicBezTo>
                  <a:cubicBezTo>
                    <a:pt x="3807" y="17919"/>
                    <a:pt x="3807" y="18078"/>
                    <a:pt x="3719" y="18236"/>
                  </a:cubicBezTo>
                  <a:cubicBezTo>
                    <a:pt x="3544" y="18400"/>
                    <a:pt x="3099" y="19040"/>
                    <a:pt x="3099" y="19839"/>
                  </a:cubicBezTo>
                  <a:cubicBezTo>
                    <a:pt x="3099" y="20637"/>
                    <a:pt x="3453" y="21600"/>
                    <a:pt x="4161" y="21600"/>
                  </a:cubicBezTo>
                  <a:cubicBezTo>
                    <a:pt x="4870" y="21600"/>
                    <a:pt x="5402" y="20796"/>
                    <a:pt x="5402" y="19998"/>
                  </a:cubicBezTo>
                  <a:cubicBezTo>
                    <a:pt x="5490" y="18718"/>
                    <a:pt x="4694" y="18078"/>
                    <a:pt x="4694" y="18078"/>
                  </a:cubicBezTo>
                  <a:cubicBezTo>
                    <a:pt x="4606" y="18078"/>
                    <a:pt x="4515" y="17919"/>
                    <a:pt x="4515" y="17760"/>
                  </a:cubicBezTo>
                  <a:cubicBezTo>
                    <a:pt x="4606" y="15999"/>
                    <a:pt x="4606" y="15999"/>
                    <a:pt x="4606" y="15999"/>
                  </a:cubicBezTo>
                  <a:cubicBezTo>
                    <a:pt x="4606" y="15840"/>
                    <a:pt x="4694" y="15677"/>
                    <a:pt x="4782" y="15677"/>
                  </a:cubicBezTo>
                  <a:cubicBezTo>
                    <a:pt x="12569" y="15677"/>
                    <a:pt x="12569" y="15677"/>
                    <a:pt x="12569" y="15677"/>
                  </a:cubicBezTo>
                  <a:cubicBezTo>
                    <a:pt x="12569" y="14397"/>
                    <a:pt x="12569" y="14397"/>
                    <a:pt x="12569" y="14397"/>
                  </a:cubicBezTo>
                  <a:cubicBezTo>
                    <a:pt x="12303" y="14079"/>
                    <a:pt x="11773" y="13280"/>
                    <a:pt x="11773" y="11837"/>
                  </a:cubicBezTo>
                  <a:cubicBezTo>
                    <a:pt x="11773" y="10398"/>
                    <a:pt x="12569" y="9758"/>
                    <a:pt x="13277" y="9758"/>
                  </a:cubicBezTo>
                  <a:cubicBezTo>
                    <a:pt x="13985" y="9758"/>
                    <a:pt x="14872" y="10239"/>
                    <a:pt x="14872" y="11837"/>
                  </a:cubicBezTo>
                  <a:cubicBezTo>
                    <a:pt x="14872" y="13280"/>
                    <a:pt x="14340" y="14079"/>
                    <a:pt x="14073" y="14397"/>
                  </a:cubicBezTo>
                  <a:cubicBezTo>
                    <a:pt x="14073" y="15518"/>
                    <a:pt x="14073" y="15518"/>
                    <a:pt x="14073" y="15518"/>
                  </a:cubicBezTo>
                  <a:cubicBezTo>
                    <a:pt x="21600" y="15518"/>
                    <a:pt x="21600" y="15518"/>
                    <a:pt x="21600" y="15518"/>
                  </a:cubicBezTo>
                  <a:cubicBezTo>
                    <a:pt x="20889" y="12477"/>
                    <a:pt x="19827" y="9277"/>
                    <a:pt x="18501" y="7040"/>
                  </a:cubicBezTo>
                  <a:cubicBezTo>
                    <a:pt x="15668" y="2877"/>
                    <a:pt x="13102" y="159"/>
                    <a:pt x="8940" y="0"/>
                  </a:cubicBezTo>
                  <a:cubicBezTo>
                    <a:pt x="6377" y="0"/>
                    <a:pt x="2923" y="1280"/>
                    <a:pt x="0" y="5120"/>
                  </a:cubicBezTo>
                  <a:lnTo>
                    <a:pt x="0" y="15518"/>
                  </a:lnTo>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85" name="Google Shape;185;p228"/>
            <p:cNvSpPr/>
            <p:nvPr/>
          </p:nvSpPr>
          <p:spPr>
            <a:xfrm>
              <a:off x="2643921" y="1089443"/>
              <a:ext cx="2176398" cy="2276130"/>
            </a:xfrm>
            <a:custGeom>
              <a:rect b="b" l="l" r="r" t="t"/>
              <a:pathLst>
                <a:path extrusionOk="0" h="21600" w="21600">
                  <a:moveTo>
                    <a:pt x="15663" y="14398"/>
                  </a:moveTo>
                  <a:cubicBezTo>
                    <a:pt x="15663" y="14243"/>
                    <a:pt x="15832" y="14088"/>
                    <a:pt x="15996" y="14088"/>
                  </a:cubicBezTo>
                  <a:cubicBezTo>
                    <a:pt x="17811" y="14088"/>
                    <a:pt x="17811" y="14088"/>
                    <a:pt x="17811" y="14088"/>
                  </a:cubicBezTo>
                  <a:cubicBezTo>
                    <a:pt x="17811" y="14088"/>
                    <a:pt x="17974" y="14088"/>
                    <a:pt x="17974" y="14243"/>
                  </a:cubicBezTo>
                  <a:cubicBezTo>
                    <a:pt x="18302" y="14559"/>
                    <a:pt x="19294" y="15340"/>
                    <a:pt x="20117" y="15340"/>
                  </a:cubicBezTo>
                  <a:cubicBezTo>
                    <a:pt x="21104" y="15340"/>
                    <a:pt x="21600" y="14243"/>
                    <a:pt x="21600" y="13307"/>
                  </a:cubicBezTo>
                  <a:cubicBezTo>
                    <a:pt x="21600" y="12055"/>
                    <a:pt x="20940" y="11429"/>
                    <a:pt x="20117" y="11429"/>
                  </a:cubicBezTo>
                  <a:cubicBezTo>
                    <a:pt x="19457" y="11429"/>
                    <a:pt x="18465" y="12210"/>
                    <a:pt x="17974" y="12681"/>
                  </a:cubicBezTo>
                  <a:cubicBezTo>
                    <a:pt x="17974" y="12836"/>
                    <a:pt x="17811" y="12836"/>
                    <a:pt x="17642" y="12836"/>
                  </a:cubicBezTo>
                  <a:cubicBezTo>
                    <a:pt x="15832" y="12836"/>
                    <a:pt x="15832" y="12836"/>
                    <a:pt x="15832" y="12836"/>
                  </a:cubicBezTo>
                  <a:cubicBezTo>
                    <a:pt x="15663" y="12836"/>
                    <a:pt x="15499" y="12681"/>
                    <a:pt x="15499" y="12520"/>
                  </a:cubicBezTo>
                  <a:cubicBezTo>
                    <a:pt x="15499" y="5634"/>
                    <a:pt x="15499" y="5634"/>
                    <a:pt x="15499" y="5634"/>
                  </a:cubicBezTo>
                  <a:cubicBezTo>
                    <a:pt x="9399" y="5634"/>
                    <a:pt x="9399" y="5634"/>
                    <a:pt x="9399" y="5634"/>
                  </a:cubicBezTo>
                  <a:cubicBezTo>
                    <a:pt x="9235" y="5634"/>
                    <a:pt x="9066" y="5479"/>
                    <a:pt x="9066" y="5324"/>
                  </a:cubicBezTo>
                  <a:cubicBezTo>
                    <a:pt x="9066" y="3601"/>
                    <a:pt x="9066" y="3601"/>
                    <a:pt x="9066" y="3601"/>
                  </a:cubicBezTo>
                  <a:cubicBezTo>
                    <a:pt x="9066" y="3446"/>
                    <a:pt x="9066" y="3290"/>
                    <a:pt x="9235" y="3290"/>
                  </a:cubicBezTo>
                  <a:cubicBezTo>
                    <a:pt x="9235" y="3290"/>
                    <a:pt x="10386" y="2504"/>
                    <a:pt x="10386" y="1252"/>
                  </a:cubicBezTo>
                  <a:cubicBezTo>
                    <a:pt x="10386" y="0"/>
                    <a:pt x="8576" y="0"/>
                    <a:pt x="8243" y="0"/>
                  </a:cubicBezTo>
                  <a:cubicBezTo>
                    <a:pt x="7420" y="0"/>
                    <a:pt x="6264" y="160"/>
                    <a:pt x="6264" y="1252"/>
                  </a:cubicBezTo>
                  <a:cubicBezTo>
                    <a:pt x="6264" y="2504"/>
                    <a:pt x="7420" y="3130"/>
                    <a:pt x="7420" y="3290"/>
                  </a:cubicBezTo>
                  <a:cubicBezTo>
                    <a:pt x="7583" y="3290"/>
                    <a:pt x="7747" y="3446"/>
                    <a:pt x="7747" y="3601"/>
                  </a:cubicBezTo>
                  <a:cubicBezTo>
                    <a:pt x="7747" y="5324"/>
                    <a:pt x="7747" y="5324"/>
                    <a:pt x="7747" y="5324"/>
                  </a:cubicBezTo>
                  <a:cubicBezTo>
                    <a:pt x="7747" y="5479"/>
                    <a:pt x="7420" y="5794"/>
                    <a:pt x="7256" y="5794"/>
                  </a:cubicBezTo>
                  <a:cubicBezTo>
                    <a:pt x="0" y="5794"/>
                    <a:pt x="0" y="5794"/>
                    <a:pt x="0" y="5794"/>
                  </a:cubicBezTo>
                  <a:cubicBezTo>
                    <a:pt x="0" y="21600"/>
                    <a:pt x="0" y="21600"/>
                    <a:pt x="0" y="21600"/>
                  </a:cubicBezTo>
                  <a:cubicBezTo>
                    <a:pt x="15663" y="21600"/>
                    <a:pt x="15663" y="21600"/>
                    <a:pt x="15663" y="21600"/>
                  </a:cubicBezTo>
                  <a:lnTo>
                    <a:pt x="15663" y="14398"/>
                  </a:lnTo>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86" name="Google Shape;186;p228"/>
            <p:cNvSpPr/>
            <p:nvPr/>
          </p:nvSpPr>
          <p:spPr>
            <a:xfrm>
              <a:off x="3706583" y="1699345"/>
              <a:ext cx="1512528" cy="3265475"/>
            </a:xfrm>
            <a:custGeom>
              <a:rect b="b" l="l" r="r" t="t"/>
              <a:pathLst>
                <a:path extrusionOk="0" h="21600" w="21600">
                  <a:moveTo>
                    <a:pt x="8304" y="0"/>
                  </a:moveTo>
                  <a:cubicBezTo>
                    <a:pt x="8304" y="4365"/>
                    <a:pt x="8304" y="4365"/>
                    <a:pt x="8304" y="4365"/>
                  </a:cubicBezTo>
                  <a:cubicBezTo>
                    <a:pt x="9968" y="4365"/>
                    <a:pt x="9968" y="4365"/>
                    <a:pt x="9968" y="4365"/>
                  </a:cubicBezTo>
                  <a:cubicBezTo>
                    <a:pt x="10682" y="4145"/>
                    <a:pt x="12339" y="3380"/>
                    <a:pt x="13767" y="3380"/>
                  </a:cubicBezTo>
                  <a:cubicBezTo>
                    <a:pt x="15188" y="3380"/>
                    <a:pt x="16851" y="3928"/>
                    <a:pt x="16851" y="5238"/>
                  </a:cubicBezTo>
                  <a:cubicBezTo>
                    <a:pt x="16851" y="6435"/>
                    <a:pt x="15666" y="7200"/>
                    <a:pt x="13767" y="7200"/>
                  </a:cubicBezTo>
                  <a:cubicBezTo>
                    <a:pt x="12103" y="7200"/>
                    <a:pt x="10682" y="6547"/>
                    <a:pt x="9968" y="6219"/>
                  </a:cubicBezTo>
                  <a:cubicBezTo>
                    <a:pt x="8547" y="6219"/>
                    <a:pt x="8547" y="6219"/>
                    <a:pt x="8547" y="6219"/>
                  </a:cubicBezTo>
                  <a:cubicBezTo>
                    <a:pt x="8547" y="14620"/>
                    <a:pt x="8547" y="14620"/>
                    <a:pt x="8547" y="14620"/>
                  </a:cubicBezTo>
                  <a:cubicBezTo>
                    <a:pt x="8547" y="14728"/>
                    <a:pt x="8069" y="14840"/>
                    <a:pt x="7833" y="14840"/>
                  </a:cubicBezTo>
                  <a:cubicBezTo>
                    <a:pt x="5455" y="14840"/>
                    <a:pt x="5455" y="14840"/>
                    <a:pt x="5455" y="14840"/>
                  </a:cubicBezTo>
                  <a:cubicBezTo>
                    <a:pt x="5220" y="14840"/>
                    <a:pt x="4984" y="14840"/>
                    <a:pt x="4984" y="14728"/>
                  </a:cubicBezTo>
                  <a:cubicBezTo>
                    <a:pt x="4505" y="14512"/>
                    <a:pt x="3085" y="13967"/>
                    <a:pt x="2135" y="13967"/>
                  </a:cubicBezTo>
                  <a:cubicBezTo>
                    <a:pt x="1421" y="13967"/>
                    <a:pt x="1185" y="13967"/>
                    <a:pt x="707" y="14184"/>
                  </a:cubicBezTo>
                  <a:cubicBezTo>
                    <a:pt x="236" y="14403"/>
                    <a:pt x="0" y="14840"/>
                    <a:pt x="0" y="15385"/>
                  </a:cubicBezTo>
                  <a:cubicBezTo>
                    <a:pt x="0" y="16258"/>
                    <a:pt x="707" y="16802"/>
                    <a:pt x="2370" y="16802"/>
                  </a:cubicBezTo>
                  <a:cubicBezTo>
                    <a:pt x="3320" y="16802"/>
                    <a:pt x="4984" y="16038"/>
                    <a:pt x="5455" y="15821"/>
                  </a:cubicBezTo>
                  <a:lnTo>
                    <a:pt x="5698" y="15713"/>
                  </a:lnTo>
                  <a:cubicBezTo>
                    <a:pt x="7833" y="15713"/>
                    <a:pt x="7833" y="15713"/>
                    <a:pt x="7833" y="15713"/>
                  </a:cubicBezTo>
                  <a:cubicBezTo>
                    <a:pt x="8069" y="15713"/>
                    <a:pt x="8547" y="15821"/>
                    <a:pt x="8547" y="16038"/>
                  </a:cubicBezTo>
                  <a:cubicBezTo>
                    <a:pt x="8547" y="21600"/>
                    <a:pt x="8547" y="21600"/>
                    <a:pt x="8547" y="21600"/>
                  </a:cubicBezTo>
                  <a:cubicBezTo>
                    <a:pt x="10682" y="19309"/>
                    <a:pt x="14002" y="15929"/>
                    <a:pt x="16380" y="13639"/>
                  </a:cubicBezTo>
                  <a:cubicBezTo>
                    <a:pt x="20415" y="10039"/>
                    <a:pt x="21600" y="7856"/>
                    <a:pt x="21600" y="5018"/>
                  </a:cubicBezTo>
                  <a:cubicBezTo>
                    <a:pt x="21600" y="3708"/>
                    <a:pt x="20893" y="1854"/>
                    <a:pt x="19465" y="0"/>
                  </a:cubicBezTo>
                  <a:lnTo>
                    <a:pt x="8304" y="0"/>
                  </a:lnTo>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87" name="Google Shape;187;p228"/>
            <p:cNvSpPr/>
            <p:nvPr/>
          </p:nvSpPr>
          <p:spPr>
            <a:xfrm>
              <a:off x="1048758" y="5179512"/>
              <a:ext cx="3156956" cy="1286785"/>
            </a:xfrm>
            <a:custGeom>
              <a:rect b="b" l="l" r="r" t="t"/>
              <a:pathLst>
                <a:path extrusionOk="0" h="21600" w="21600">
                  <a:moveTo>
                    <a:pt x="16484" y="0"/>
                  </a:moveTo>
                  <a:cubicBezTo>
                    <a:pt x="16484" y="2215"/>
                    <a:pt x="16484" y="2215"/>
                    <a:pt x="16484" y="2215"/>
                  </a:cubicBezTo>
                  <a:cubicBezTo>
                    <a:pt x="16826" y="2773"/>
                    <a:pt x="17736" y="4430"/>
                    <a:pt x="17619" y="6928"/>
                  </a:cubicBezTo>
                  <a:cubicBezTo>
                    <a:pt x="17619" y="9143"/>
                    <a:pt x="16826" y="10525"/>
                    <a:pt x="15461" y="10525"/>
                  </a:cubicBezTo>
                  <a:cubicBezTo>
                    <a:pt x="14664" y="10525"/>
                    <a:pt x="14210" y="9967"/>
                    <a:pt x="13980" y="9143"/>
                  </a:cubicBezTo>
                  <a:cubicBezTo>
                    <a:pt x="13642" y="8585"/>
                    <a:pt x="13525" y="7478"/>
                    <a:pt x="13525" y="6370"/>
                  </a:cubicBezTo>
                  <a:cubicBezTo>
                    <a:pt x="13642" y="4713"/>
                    <a:pt x="14322" y="3048"/>
                    <a:pt x="14552" y="2498"/>
                  </a:cubicBezTo>
                  <a:cubicBezTo>
                    <a:pt x="14552" y="284"/>
                    <a:pt x="14552" y="284"/>
                    <a:pt x="14552" y="284"/>
                  </a:cubicBezTo>
                  <a:cubicBezTo>
                    <a:pt x="0" y="284"/>
                    <a:pt x="0" y="284"/>
                    <a:pt x="0" y="284"/>
                  </a:cubicBezTo>
                  <a:cubicBezTo>
                    <a:pt x="338" y="2773"/>
                    <a:pt x="680" y="4988"/>
                    <a:pt x="568" y="6370"/>
                  </a:cubicBezTo>
                  <a:cubicBezTo>
                    <a:pt x="455" y="18278"/>
                    <a:pt x="3068" y="21600"/>
                    <a:pt x="4094" y="21600"/>
                  </a:cubicBezTo>
                  <a:cubicBezTo>
                    <a:pt x="7845" y="21600"/>
                    <a:pt x="16142" y="21600"/>
                    <a:pt x="17394" y="21600"/>
                  </a:cubicBezTo>
                  <a:cubicBezTo>
                    <a:pt x="18645" y="21600"/>
                    <a:pt x="19893" y="17719"/>
                    <a:pt x="20465" y="14681"/>
                  </a:cubicBezTo>
                  <a:cubicBezTo>
                    <a:pt x="20920" y="11633"/>
                    <a:pt x="20577" y="5263"/>
                    <a:pt x="21032" y="3048"/>
                  </a:cubicBezTo>
                  <a:cubicBezTo>
                    <a:pt x="21145" y="2773"/>
                    <a:pt x="21258" y="1666"/>
                    <a:pt x="21600" y="0"/>
                  </a:cubicBezTo>
                  <a:lnTo>
                    <a:pt x="16484" y="0"/>
                  </a:lnTo>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88" name="Google Shape;188;p228"/>
            <p:cNvSpPr/>
            <p:nvPr/>
          </p:nvSpPr>
          <p:spPr>
            <a:xfrm>
              <a:off x="0" y="593610"/>
              <a:ext cx="1498626" cy="4271113"/>
            </a:xfrm>
            <a:custGeom>
              <a:rect b="b" l="l" r="r" t="t"/>
              <a:pathLst>
                <a:path extrusionOk="0" h="21600" w="17857">
                  <a:moveTo>
                    <a:pt x="10723" y="17682"/>
                  </a:moveTo>
                  <a:cubicBezTo>
                    <a:pt x="10723" y="17599"/>
                    <a:pt x="10919" y="17514"/>
                    <a:pt x="11122" y="17514"/>
                  </a:cubicBezTo>
                  <a:cubicBezTo>
                    <a:pt x="13500" y="17514"/>
                    <a:pt x="13500" y="17514"/>
                    <a:pt x="13500" y="17514"/>
                  </a:cubicBezTo>
                  <a:cubicBezTo>
                    <a:pt x="13697" y="17514"/>
                    <a:pt x="13893" y="17599"/>
                    <a:pt x="13893" y="17682"/>
                  </a:cubicBezTo>
                  <a:cubicBezTo>
                    <a:pt x="13893" y="17682"/>
                    <a:pt x="14293" y="18266"/>
                    <a:pt x="16075" y="18266"/>
                  </a:cubicBezTo>
                  <a:cubicBezTo>
                    <a:pt x="16671" y="18266"/>
                    <a:pt x="17064" y="18181"/>
                    <a:pt x="17267" y="18098"/>
                  </a:cubicBezTo>
                  <a:cubicBezTo>
                    <a:pt x="17660" y="17933"/>
                    <a:pt x="17857" y="17599"/>
                    <a:pt x="17857" y="17180"/>
                  </a:cubicBezTo>
                  <a:cubicBezTo>
                    <a:pt x="17857" y="16513"/>
                    <a:pt x="17660" y="16097"/>
                    <a:pt x="16075" y="16097"/>
                  </a:cubicBezTo>
                  <a:cubicBezTo>
                    <a:pt x="14490" y="16014"/>
                    <a:pt x="13893" y="16681"/>
                    <a:pt x="13893" y="16764"/>
                  </a:cubicBezTo>
                  <a:cubicBezTo>
                    <a:pt x="13697" y="16764"/>
                    <a:pt x="13500" y="16847"/>
                    <a:pt x="13304" y="16847"/>
                  </a:cubicBezTo>
                  <a:cubicBezTo>
                    <a:pt x="11319" y="16847"/>
                    <a:pt x="11319" y="16847"/>
                    <a:pt x="11319" y="16847"/>
                  </a:cubicBezTo>
                  <a:cubicBezTo>
                    <a:pt x="10919" y="16847"/>
                    <a:pt x="10723" y="16764"/>
                    <a:pt x="10723" y="16681"/>
                  </a:cubicBezTo>
                  <a:cubicBezTo>
                    <a:pt x="10723" y="14263"/>
                    <a:pt x="10723" y="14263"/>
                    <a:pt x="10723" y="14263"/>
                  </a:cubicBezTo>
                  <a:cubicBezTo>
                    <a:pt x="10723" y="14263"/>
                    <a:pt x="10723" y="14263"/>
                    <a:pt x="10723" y="14178"/>
                  </a:cubicBezTo>
                  <a:lnTo>
                    <a:pt x="10723" y="14095"/>
                  </a:lnTo>
                  <a:cubicBezTo>
                    <a:pt x="10723" y="0"/>
                    <a:pt x="10723" y="0"/>
                    <a:pt x="10723" y="0"/>
                  </a:cubicBezTo>
                  <a:cubicBezTo>
                    <a:pt x="7158" y="1252"/>
                    <a:pt x="4184" y="2920"/>
                    <a:pt x="2003" y="5087"/>
                  </a:cubicBezTo>
                  <a:cubicBezTo>
                    <a:pt x="-3743" y="11260"/>
                    <a:pt x="4584" y="16430"/>
                    <a:pt x="5770" y="17514"/>
                  </a:cubicBezTo>
                  <a:cubicBezTo>
                    <a:pt x="6562" y="18098"/>
                    <a:pt x="8744" y="19846"/>
                    <a:pt x="10723" y="21600"/>
                  </a:cubicBezTo>
                  <a:lnTo>
                    <a:pt x="10723" y="17682"/>
                  </a:lnTo>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89" name="Google Shape;189;p228"/>
            <p:cNvSpPr/>
            <p:nvPr/>
          </p:nvSpPr>
          <p:spPr>
            <a:xfrm>
              <a:off x="980729" y="1683050"/>
              <a:ext cx="1580557" cy="1682525"/>
            </a:xfrm>
            <a:custGeom>
              <a:rect b="b" l="l" r="r" t="t"/>
              <a:pathLst>
                <a:path extrusionOk="0" h="21600" w="21600">
                  <a:moveTo>
                    <a:pt x="21600" y="217"/>
                  </a:moveTo>
                  <a:cubicBezTo>
                    <a:pt x="12739" y="217"/>
                    <a:pt x="12739" y="217"/>
                    <a:pt x="12739" y="217"/>
                  </a:cubicBezTo>
                  <a:cubicBezTo>
                    <a:pt x="12739" y="1484"/>
                    <a:pt x="12739" y="1484"/>
                    <a:pt x="12739" y="1484"/>
                  </a:cubicBezTo>
                  <a:cubicBezTo>
                    <a:pt x="13415" y="1911"/>
                    <a:pt x="15009" y="2968"/>
                    <a:pt x="15009" y="4872"/>
                  </a:cubicBezTo>
                  <a:cubicBezTo>
                    <a:pt x="15009" y="6565"/>
                    <a:pt x="12964" y="8049"/>
                    <a:pt x="10687" y="8049"/>
                  </a:cubicBezTo>
                  <a:cubicBezTo>
                    <a:pt x="8192" y="8049"/>
                    <a:pt x="7050" y="6145"/>
                    <a:pt x="7050" y="4661"/>
                  </a:cubicBezTo>
                  <a:cubicBezTo>
                    <a:pt x="7050" y="3178"/>
                    <a:pt x="8192" y="2121"/>
                    <a:pt x="8868" y="1694"/>
                  </a:cubicBezTo>
                  <a:cubicBezTo>
                    <a:pt x="8868" y="0"/>
                    <a:pt x="8868" y="0"/>
                    <a:pt x="8868" y="0"/>
                  </a:cubicBezTo>
                  <a:cubicBezTo>
                    <a:pt x="0" y="0"/>
                    <a:pt x="0" y="0"/>
                    <a:pt x="0" y="0"/>
                  </a:cubicBezTo>
                  <a:cubicBezTo>
                    <a:pt x="0" y="21600"/>
                    <a:pt x="0" y="21600"/>
                    <a:pt x="0" y="21600"/>
                  </a:cubicBezTo>
                  <a:cubicBezTo>
                    <a:pt x="21600" y="21600"/>
                    <a:pt x="21600" y="21600"/>
                    <a:pt x="21600" y="21600"/>
                  </a:cubicBezTo>
                  <a:lnTo>
                    <a:pt x="21600" y="217"/>
                  </a:lnTo>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90" name="Google Shape;190;p228"/>
            <p:cNvSpPr/>
            <p:nvPr/>
          </p:nvSpPr>
          <p:spPr>
            <a:xfrm>
              <a:off x="1443324" y="6466823"/>
              <a:ext cx="2330755" cy="2127146"/>
            </a:xfrm>
            <a:custGeom>
              <a:rect b="b" l="l" r="r" t="t"/>
              <a:pathLst>
                <a:path extrusionOk="0" h="21600" w="21488">
                  <a:moveTo>
                    <a:pt x="197" y="0"/>
                  </a:moveTo>
                  <a:cubicBezTo>
                    <a:pt x="21027" y="0"/>
                    <a:pt x="21027" y="0"/>
                    <a:pt x="21027" y="0"/>
                  </a:cubicBezTo>
                  <a:cubicBezTo>
                    <a:pt x="21027" y="2009"/>
                    <a:pt x="21027" y="2009"/>
                    <a:pt x="21027" y="2009"/>
                  </a:cubicBezTo>
                  <a:cubicBezTo>
                    <a:pt x="21027" y="2009"/>
                    <a:pt x="21488" y="2342"/>
                    <a:pt x="21488" y="3011"/>
                  </a:cubicBezTo>
                  <a:cubicBezTo>
                    <a:pt x="21488" y="3681"/>
                    <a:pt x="20414" y="4351"/>
                    <a:pt x="20414" y="4855"/>
                  </a:cubicBezTo>
                  <a:cubicBezTo>
                    <a:pt x="20414" y="5358"/>
                    <a:pt x="21331" y="5691"/>
                    <a:pt x="21331" y="6361"/>
                  </a:cubicBezTo>
                  <a:cubicBezTo>
                    <a:pt x="21331" y="7030"/>
                    <a:pt x="20414" y="7534"/>
                    <a:pt x="20414" y="8370"/>
                  </a:cubicBezTo>
                  <a:cubicBezTo>
                    <a:pt x="20566" y="9040"/>
                    <a:pt x="21331" y="9040"/>
                    <a:pt x="21179" y="9710"/>
                  </a:cubicBezTo>
                  <a:cubicBezTo>
                    <a:pt x="21179" y="10213"/>
                    <a:pt x="20414" y="10717"/>
                    <a:pt x="20414" y="11221"/>
                  </a:cubicBezTo>
                  <a:cubicBezTo>
                    <a:pt x="20414" y="11885"/>
                    <a:pt x="21179" y="12223"/>
                    <a:pt x="21179" y="12726"/>
                  </a:cubicBezTo>
                  <a:cubicBezTo>
                    <a:pt x="21179" y="13396"/>
                    <a:pt x="20414" y="13900"/>
                    <a:pt x="20414" y="14570"/>
                  </a:cubicBezTo>
                  <a:cubicBezTo>
                    <a:pt x="20414" y="15068"/>
                    <a:pt x="20875" y="15239"/>
                    <a:pt x="20875" y="15572"/>
                  </a:cubicBezTo>
                  <a:cubicBezTo>
                    <a:pt x="20875" y="16075"/>
                    <a:pt x="20718" y="16911"/>
                    <a:pt x="19189" y="18251"/>
                  </a:cubicBezTo>
                  <a:cubicBezTo>
                    <a:pt x="17811" y="19591"/>
                    <a:pt x="15664" y="21600"/>
                    <a:pt x="15664" y="21600"/>
                  </a:cubicBezTo>
                  <a:cubicBezTo>
                    <a:pt x="5712" y="21600"/>
                    <a:pt x="5712" y="21600"/>
                    <a:pt x="5712" y="21600"/>
                  </a:cubicBezTo>
                  <a:cubicBezTo>
                    <a:pt x="1270" y="17581"/>
                    <a:pt x="1270" y="17581"/>
                    <a:pt x="1270" y="17581"/>
                  </a:cubicBezTo>
                  <a:cubicBezTo>
                    <a:pt x="1114" y="17077"/>
                    <a:pt x="1114" y="16075"/>
                    <a:pt x="962" y="15738"/>
                  </a:cubicBezTo>
                  <a:cubicBezTo>
                    <a:pt x="962" y="15406"/>
                    <a:pt x="45" y="14902"/>
                    <a:pt x="45" y="14232"/>
                  </a:cubicBezTo>
                  <a:cubicBezTo>
                    <a:pt x="45" y="13728"/>
                    <a:pt x="810" y="13562"/>
                    <a:pt x="810" y="13059"/>
                  </a:cubicBezTo>
                  <a:cubicBezTo>
                    <a:pt x="810" y="12726"/>
                    <a:pt x="-112" y="11553"/>
                    <a:pt x="45" y="10883"/>
                  </a:cubicBezTo>
                  <a:cubicBezTo>
                    <a:pt x="45" y="10047"/>
                    <a:pt x="658" y="9881"/>
                    <a:pt x="658" y="9543"/>
                  </a:cubicBezTo>
                  <a:cubicBezTo>
                    <a:pt x="810" y="9040"/>
                    <a:pt x="45" y="8541"/>
                    <a:pt x="45" y="7872"/>
                  </a:cubicBezTo>
                  <a:cubicBezTo>
                    <a:pt x="45" y="7368"/>
                    <a:pt x="810" y="6698"/>
                    <a:pt x="810" y="6194"/>
                  </a:cubicBezTo>
                  <a:cubicBezTo>
                    <a:pt x="810" y="5691"/>
                    <a:pt x="45" y="5358"/>
                    <a:pt x="45" y="4523"/>
                  </a:cubicBezTo>
                  <a:cubicBezTo>
                    <a:pt x="-112" y="3515"/>
                    <a:pt x="197" y="0"/>
                    <a:pt x="197" y="0"/>
                  </a:cubicBezTo>
                </a:path>
              </a:pathLst>
            </a:custGeom>
            <a:solidFill>
              <a:srgbClr val="45454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sp>
          <p:nvSpPr>
            <p:cNvPr id="191" name="Google Shape;191;p228"/>
            <p:cNvSpPr/>
            <p:nvPr/>
          </p:nvSpPr>
          <p:spPr>
            <a:xfrm>
              <a:off x="2094997" y="8659675"/>
              <a:ext cx="963604" cy="132162"/>
            </a:xfrm>
            <a:custGeom>
              <a:rect b="b" l="l" r="r" t="t"/>
              <a:pathLst>
                <a:path extrusionOk="0" h="21600" w="21600">
                  <a:moveTo>
                    <a:pt x="0" y="0"/>
                  </a:moveTo>
                  <a:cubicBezTo>
                    <a:pt x="21600" y="0"/>
                    <a:pt x="21600" y="0"/>
                    <a:pt x="21600" y="0"/>
                  </a:cubicBezTo>
                  <a:cubicBezTo>
                    <a:pt x="21600" y="0"/>
                    <a:pt x="19359" y="21600"/>
                    <a:pt x="18250" y="21600"/>
                  </a:cubicBezTo>
                  <a:cubicBezTo>
                    <a:pt x="16760" y="21600"/>
                    <a:pt x="4852" y="21600"/>
                    <a:pt x="4101" y="21600"/>
                  </a:cubicBezTo>
                  <a:cubicBezTo>
                    <a:pt x="2980" y="21600"/>
                    <a:pt x="0" y="0"/>
                    <a:pt x="0" y="0"/>
                  </a:cubicBezTo>
                </a:path>
              </a:pathLst>
            </a:custGeom>
            <a:solidFill>
              <a:srgbClr val="45454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Helvetica Neue"/>
                <a:buNone/>
              </a:pPr>
              <a:r>
                <a:t/>
              </a:r>
              <a:endParaRPr b="0" i="0" sz="3600" u="none" cap="none" strike="noStrike">
                <a:solidFill>
                  <a:srgbClr val="445469"/>
                </a:solidFill>
                <a:latin typeface="Helvetica Neue"/>
                <a:ea typeface="Helvetica Neue"/>
                <a:cs typeface="Helvetica Neue"/>
                <a:sym typeface="Helvetica Neue"/>
              </a:endParaRPr>
            </a:p>
          </p:txBody>
        </p:sp>
      </p:grpSp>
      <p:graphicFrame>
        <p:nvGraphicFramePr>
          <p:cNvPr id="192" name="Google Shape;192;p228"/>
          <p:cNvGraphicFramePr/>
          <p:nvPr/>
        </p:nvGraphicFramePr>
        <p:xfrm>
          <a:off x="20187137" y="423132"/>
          <a:ext cx="3377192" cy="3221801"/>
        </p:xfrm>
        <a:graphic>
          <a:graphicData uri="http://schemas.openxmlformats.org/presentationml/2006/ole">
            <mc:AlternateContent>
              <mc:Choice Requires="v">
                <p:oleObj r:id="rId4" imgH="3221801" imgW="3377192" progId="Paint.Picture" spid="_x0000_s1">
                  <p:embed/>
                </p:oleObj>
              </mc:Choice>
              <mc:Fallback>
                <p:oleObj r:id="rId5" imgH="3221801" imgW="3377192" progId="Paint.Picture">
                  <p:embed/>
                  <p:pic>
                    <p:nvPicPr>
                      <p:cNvPr id="192" name="Google Shape;192;p228"/>
                      <p:cNvPicPr preferRelativeResize="0"/>
                      <p:nvPr/>
                    </p:nvPicPr>
                    <p:blipFill rotWithShape="1">
                      <a:blip r:embed="rId6">
                        <a:alphaModFix/>
                      </a:blip>
                      <a:srcRect b="0" l="0" r="0" t="0"/>
                      <a:stretch/>
                    </p:blipFill>
                    <p:spPr>
                      <a:xfrm>
                        <a:off x="20187137" y="423132"/>
                        <a:ext cx="3377192" cy="3221801"/>
                      </a:xfrm>
                      <a:prstGeom prst="rect">
                        <a:avLst/>
                      </a:prstGeom>
                      <a:noFill/>
                      <a:ln>
                        <a:noFill/>
                      </a:ln>
                    </p:spPr>
                  </p:pic>
                </p:oleObj>
              </mc:Fallback>
            </mc:AlternateContent>
          </a:graphicData>
        </a:graphic>
      </p:graphicFrame>
      <p:sp>
        <p:nvSpPr>
          <p:cNvPr descr="Resultado de imagen para METODOLOGIA" id="193" name="Google Shape;193;p228"/>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94" name="Google Shape;194;p228"/>
          <p:cNvSpPr/>
          <p:nvPr/>
        </p:nvSpPr>
        <p:spPr>
          <a:xfrm>
            <a:off x="11074350" y="1623584"/>
            <a:ext cx="1707466" cy="109671"/>
          </a:xfrm>
          <a:prstGeom prst="roundRect">
            <a:avLst>
              <a:gd fmla="val 50000" name="adj"/>
            </a:avLst>
          </a:prstGeom>
          <a:solidFill>
            <a:srgbClr val="FFC000"/>
          </a:solidFill>
          <a:ln cap="flat" cmpd="sng" w="9525">
            <a:solidFill>
              <a:srgbClr val="FFC000"/>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195" name="Google Shape;195;p228"/>
          <p:cNvSpPr txBox="1"/>
          <p:nvPr/>
        </p:nvSpPr>
        <p:spPr>
          <a:xfrm>
            <a:off x="7924997" y="679137"/>
            <a:ext cx="8239954"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Proceso de Negocio</a:t>
            </a:r>
            <a:endParaRPr b="0" i="0" sz="5400" u="none" cap="none" strike="noStrike">
              <a:solidFill>
                <a:srgbClr val="000000"/>
              </a:solidFill>
              <a:latin typeface="Arial"/>
              <a:ea typeface="Arial"/>
              <a:cs typeface="Arial"/>
              <a:sym typeface="Arial"/>
            </a:endParaRPr>
          </a:p>
        </p:txBody>
      </p:sp>
      <p:sp>
        <p:nvSpPr>
          <p:cNvPr id="196" name="Google Shape;196;p228"/>
          <p:cNvSpPr/>
          <p:nvPr/>
        </p:nvSpPr>
        <p:spPr>
          <a:xfrm>
            <a:off x="1512273" y="4137300"/>
            <a:ext cx="21295244" cy="7538882"/>
          </a:xfrm>
          <a:prstGeom prst="roundRect">
            <a:avLst>
              <a:gd fmla="val 16667" name="adj"/>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9"/>
          <p:cNvSpPr/>
          <p:nvPr/>
        </p:nvSpPr>
        <p:spPr>
          <a:xfrm>
            <a:off x="5621037" y="3548684"/>
            <a:ext cx="12343270" cy="8543731"/>
          </a:xfrm>
          <a:prstGeom prst="rect">
            <a:avLst/>
          </a:prstGeom>
          <a:solidFill>
            <a:schemeClr val="accent3">
              <a:alpha val="0"/>
            </a:schemeClr>
          </a:solidFill>
          <a:ln cap="flat" cmpd="sng" w="63500">
            <a:solidFill>
              <a:schemeClr val="accent1"/>
            </a:solidFill>
            <a:prstDash val="dot"/>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45469"/>
              </a:buClr>
              <a:buSzPts val="3600"/>
              <a:buFont typeface="Lato Light"/>
              <a:buNone/>
            </a:pPr>
            <a:r>
              <a:t/>
            </a:r>
            <a:endParaRPr b="0" i="0" sz="3600" u="none" cap="none" strike="noStrike">
              <a:solidFill>
                <a:srgbClr val="445469"/>
              </a:solidFill>
              <a:latin typeface="Lato Light"/>
              <a:ea typeface="Lato Light"/>
              <a:cs typeface="Lato Light"/>
              <a:sym typeface="Lato Light"/>
            </a:endParaRPr>
          </a:p>
        </p:txBody>
      </p:sp>
      <p:sp>
        <p:nvSpPr>
          <p:cNvPr id="202" name="Google Shape;202;p229"/>
          <p:cNvSpPr/>
          <p:nvPr/>
        </p:nvSpPr>
        <p:spPr>
          <a:xfrm>
            <a:off x="7679045" y="3895674"/>
            <a:ext cx="8239954" cy="1880858"/>
          </a:xfrm>
          <a:prstGeom prst="roundRect">
            <a:avLst>
              <a:gd fmla="val 7260" name="adj"/>
            </a:avLst>
          </a:prstGeom>
          <a:solidFill>
            <a:srgbClr val="00B050"/>
          </a:solidFill>
          <a:ln cap="flat" cmpd="sng" w="9525">
            <a:solidFill>
              <a:srgbClr val="00B050"/>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PROCESOS ESTRATÉGICOS</a:t>
            </a:r>
            <a:endParaRPr b="1" i="0" sz="3600" u="none" cap="none" strike="noStrike">
              <a:solidFill>
                <a:srgbClr val="FFFFFF"/>
              </a:solidFill>
              <a:latin typeface="Helvetica Neue"/>
              <a:ea typeface="Helvetica Neue"/>
              <a:cs typeface="Helvetica Neue"/>
              <a:sym typeface="Helvetica Neue"/>
            </a:endParaRPr>
          </a:p>
        </p:txBody>
      </p:sp>
      <p:sp>
        <p:nvSpPr>
          <p:cNvPr id="203" name="Google Shape;203;p229"/>
          <p:cNvSpPr/>
          <p:nvPr/>
        </p:nvSpPr>
        <p:spPr>
          <a:xfrm>
            <a:off x="7679045" y="6836607"/>
            <a:ext cx="8239954" cy="1836823"/>
          </a:xfrm>
          <a:prstGeom prst="roundRect">
            <a:avLst>
              <a:gd fmla="val 7260" name="adj"/>
            </a:avLst>
          </a:prstGeom>
          <a:solidFill>
            <a:schemeClr val="accent5"/>
          </a:solidFill>
          <a:ln cap="flat" cmpd="sng" w="9525">
            <a:solidFill>
              <a:schemeClr val="accent5"/>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PROCESOS OPERATIVOS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 (o CLAVES)</a:t>
            </a:r>
            <a:endParaRPr b="1" i="0" sz="3600" u="none" cap="none" strike="noStrike">
              <a:solidFill>
                <a:srgbClr val="FFFFFF"/>
              </a:solidFill>
              <a:latin typeface="Helvetica Neue"/>
              <a:ea typeface="Helvetica Neue"/>
              <a:cs typeface="Helvetica Neue"/>
              <a:sym typeface="Helvetica Neue"/>
            </a:endParaRPr>
          </a:p>
        </p:txBody>
      </p:sp>
      <p:sp>
        <p:nvSpPr>
          <p:cNvPr id="204" name="Google Shape;204;p229"/>
          <p:cNvSpPr/>
          <p:nvPr/>
        </p:nvSpPr>
        <p:spPr>
          <a:xfrm>
            <a:off x="7679045" y="9733505"/>
            <a:ext cx="8239954" cy="1880858"/>
          </a:xfrm>
          <a:prstGeom prst="roundRect">
            <a:avLst>
              <a:gd fmla="val 7260" name="adj"/>
            </a:avLst>
          </a:prstGeom>
          <a:solidFill>
            <a:schemeClr val="accent4"/>
          </a:solidFill>
          <a:ln cap="flat" cmpd="sng" w="9525">
            <a:solidFill>
              <a:schemeClr val="accent4"/>
            </a:solidFill>
            <a:prstDash val="solid"/>
            <a:round/>
            <a:headEnd len="sm" w="sm" type="none"/>
            <a:tailEnd len="sm" w="sm" type="none"/>
          </a:ln>
        </p:spPr>
        <p:txBody>
          <a:bodyPr anchorCtr="0" anchor="ctr" bIns="91350" lIns="91350" spcFirstLastPara="1" rIns="91350" wrap="square" tIns="91350">
            <a:no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Helvetica Neue"/>
                <a:ea typeface="Helvetica Neue"/>
                <a:cs typeface="Helvetica Neue"/>
                <a:sym typeface="Helvetica Neue"/>
              </a:rPr>
              <a:t>PROCESOS DE APOYO</a:t>
            </a:r>
            <a:endParaRPr b="1" i="0" sz="3600" u="none" cap="none" strike="noStrike">
              <a:solidFill>
                <a:srgbClr val="FFFFFF"/>
              </a:solidFill>
              <a:latin typeface="Helvetica Neue"/>
              <a:ea typeface="Helvetica Neue"/>
              <a:cs typeface="Helvetica Neue"/>
              <a:sym typeface="Helvetica Neue"/>
            </a:endParaRPr>
          </a:p>
        </p:txBody>
      </p:sp>
      <p:sp>
        <p:nvSpPr>
          <p:cNvPr id="205" name="Google Shape;205;p229"/>
          <p:cNvSpPr/>
          <p:nvPr/>
        </p:nvSpPr>
        <p:spPr>
          <a:xfrm>
            <a:off x="17585951" y="6906251"/>
            <a:ext cx="1086504" cy="1146884"/>
          </a:xfrm>
          <a:prstGeom prst="rightArrow">
            <a:avLst>
              <a:gd fmla="val 50000" name="adj1"/>
              <a:gd fmla="val 50000" name="adj2"/>
            </a:avLst>
          </a:prstGeom>
          <a:solidFill>
            <a:schemeClr val="accent1"/>
          </a:solidFill>
          <a:ln cap="flat" cmpd="sng" w="25400">
            <a:solidFill>
              <a:srgbClr val="1B61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206" name="Google Shape;206;p229"/>
          <p:cNvSpPr/>
          <p:nvPr/>
        </p:nvSpPr>
        <p:spPr>
          <a:xfrm>
            <a:off x="5280182" y="6723605"/>
            <a:ext cx="1086504" cy="1146884"/>
          </a:xfrm>
          <a:prstGeom prst="rightArrow">
            <a:avLst>
              <a:gd fmla="val 50000" name="adj1"/>
              <a:gd fmla="val 50000" name="adj2"/>
            </a:avLst>
          </a:prstGeom>
          <a:solidFill>
            <a:schemeClr val="accent1"/>
          </a:solidFill>
          <a:ln cap="flat" cmpd="sng" w="25400">
            <a:solidFill>
              <a:srgbClr val="1B61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207" name="Google Shape;207;p229"/>
          <p:cNvSpPr/>
          <p:nvPr/>
        </p:nvSpPr>
        <p:spPr>
          <a:xfrm rot="5400000">
            <a:off x="11117081" y="5835350"/>
            <a:ext cx="1086504" cy="1146884"/>
          </a:xfrm>
          <a:prstGeom prst="rightArrow">
            <a:avLst>
              <a:gd fmla="val 50000" name="adj1"/>
              <a:gd fmla="val 50000" name="adj2"/>
            </a:avLst>
          </a:prstGeom>
          <a:solidFill>
            <a:schemeClr val="accent1"/>
          </a:solidFill>
          <a:ln cap="flat" cmpd="sng" w="25400">
            <a:solidFill>
              <a:srgbClr val="1B61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208" name="Google Shape;208;p229"/>
          <p:cNvSpPr/>
          <p:nvPr/>
        </p:nvSpPr>
        <p:spPr>
          <a:xfrm rot="-5400000">
            <a:off x="11117081" y="8503889"/>
            <a:ext cx="1086504" cy="1146884"/>
          </a:xfrm>
          <a:prstGeom prst="rightArrow">
            <a:avLst>
              <a:gd fmla="val 50000" name="adj1"/>
              <a:gd fmla="val 50000" name="adj2"/>
            </a:avLst>
          </a:prstGeom>
          <a:solidFill>
            <a:schemeClr val="accent1"/>
          </a:solidFill>
          <a:ln cap="flat" cmpd="sng" w="25400">
            <a:solidFill>
              <a:srgbClr val="1B617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209" name="Google Shape;209;p229"/>
          <p:cNvSpPr txBox="1"/>
          <p:nvPr/>
        </p:nvSpPr>
        <p:spPr>
          <a:xfrm>
            <a:off x="7793345" y="1934489"/>
            <a:ext cx="8239954" cy="590842"/>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3600"/>
              <a:buFont typeface="Arial"/>
              <a:buNone/>
            </a:pPr>
            <a:r>
              <a:rPr b="0" i="0" lang="en-US" sz="3600" u="none" cap="none" strike="noStrike">
                <a:solidFill>
                  <a:srgbClr val="445469"/>
                </a:solidFill>
                <a:latin typeface="Helvetica Neue"/>
                <a:ea typeface="Helvetica Neue"/>
                <a:cs typeface="Helvetica Neue"/>
                <a:sym typeface="Helvetica Neue"/>
              </a:rPr>
              <a:t>Clasificación</a:t>
            </a:r>
            <a:endParaRPr b="0" i="0" sz="3600" u="none" cap="none" strike="noStrike">
              <a:solidFill>
                <a:srgbClr val="000000"/>
              </a:solidFill>
              <a:latin typeface="Arial"/>
              <a:ea typeface="Arial"/>
              <a:cs typeface="Arial"/>
              <a:sym typeface="Arial"/>
            </a:endParaRPr>
          </a:p>
        </p:txBody>
      </p:sp>
      <p:graphicFrame>
        <p:nvGraphicFramePr>
          <p:cNvPr id="210" name="Google Shape;210;p229"/>
          <p:cNvGraphicFramePr/>
          <p:nvPr/>
        </p:nvGraphicFramePr>
        <p:xfrm>
          <a:off x="20187137" y="423132"/>
          <a:ext cx="3377192" cy="3221801"/>
        </p:xfrm>
        <a:graphic>
          <a:graphicData uri="http://schemas.openxmlformats.org/presentationml/2006/ole">
            <mc:AlternateContent>
              <mc:Choice Requires="v">
                <p:oleObj r:id="rId4" imgH="3221801" imgW="3377192" progId="Paint.Picture" spid="_x0000_s1">
                  <p:embed/>
                </p:oleObj>
              </mc:Choice>
              <mc:Fallback>
                <p:oleObj r:id="rId5" imgH="3221801" imgW="3377192" progId="Paint.Picture">
                  <p:embed/>
                  <p:pic>
                    <p:nvPicPr>
                      <p:cNvPr id="210" name="Google Shape;210;p229"/>
                      <p:cNvPicPr preferRelativeResize="0"/>
                      <p:nvPr/>
                    </p:nvPicPr>
                    <p:blipFill rotWithShape="1">
                      <a:blip r:embed="rId6">
                        <a:alphaModFix/>
                      </a:blip>
                      <a:srcRect b="0" l="0" r="0" t="0"/>
                      <a:stretch/>
                    </p:blipFill>
                    <p:spPr>
                      <a:xfrm>
                        <a:off x="20187137" y="423132"/>
                        <a:ext cx="3377192" cy="3221801"/>
                      </a:xfrm>
                      <a:prstGeom prst="rect">
                        <a:avLst/>
                      </a:prstGeom>
                      <a:noFill/>
                      <a:ln>
                        <a:noFill/>
                      </a:ln>
                    </p:spPr>
                  </p:pic>
                </p:oleObj>
              </mc:Fallback>
            </mc:AlternateContent>
          </a:graphicData>
        </a:graphic>
      </p:graphicFrame>
      <p:sp>
        <p:nvSpPr>
          <p:cNvPr descr="Resultado de imagen para METODOLOGIA" id="211" name="Google Shape;211;p229"/>
          <p:cNvSpPr/>
          <p:nvPr/>
        </p:nvSpPr>
        <p:spPr>
          <a:xfrm>
            <a:off x="8578011" y="186224"/>
            <a:ext cx="304799" cy="304643"/>
          </a:xfrm>
          <a:prstGeom prst="rect">
            <a:avLst/>
          </a:prstGeom>
          <a:noFill/>
          <a:ln>
            <a:noFill/>
          </a:ln>
        </p:spPr>
        <p:txBody>
          <a:bodyPr anchorCtr="0" anchor="t" bIns="45700" lIns="91400" spcFirstLastPara="1" rIns="91400"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212" name="Google Shape;212;p229"/>
          <p:cNvSpPr/>
          <p:nvPr/>
        </p:nvSpPr>
        <p:spPr>
          <a:xfrm>
            <a:off x="11074350" y="1623584"/>
            <a:ext cx="1707466" cy="109671"/>
          </a:xfrm>
          <a:prstGeom prst="roundRect">
            <a:avLst>
              <a:gd fmla="val 50000" name="adj"/>
            </a:avLst>
          </a:prstGeom>
          <a:solidFill>
            <a:srgbClr val="FFC000"/>
          </a:solidFill>
          <a:ln cap="flat" cmpd="sng" w="9525">
            <a:solidFill>
              <a:srgbClr val="FFC000"/>
            </a:solidFill>
            <a:prstDash val="solid"/>
            <a:round/>
            <a:headEnd len="sm" w="sm" type="none"/>
            <a:tailEnd len="sm" w="sm" type="none"/>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398"/>
              <a:buFont typeface="Arial"/>
              <a:buNone/>
            </a:pPr>
            <a:r>
              <a:t/>
            </a:r>
            <a:endParaRPr b="0" i="0" sz="3398" u="none" cap="none" strike="noStrike">
              <a:solidFill>
                <a:srgbClr val="445469"/>
              </a:solidFill>
              <a:latin typeface="Helvetica Neue"/>
              <a:ea typeface="Helvetica Neue"/>
              <a:cs typeface="Helvetica Neue"/>
              <a:sym typeface="Helvetica Neue"/>
            </a:endParaRPr>
          </a:p>
        </p:txBody>
      </p:sp>
      <p:sp>
        <p:nvSpPr>
          <p:cNvPr id="213" name="Google Shape;213;p229"/>
          <p:cNvSpPr txBox="1"/>
          <p:nvPr/>
        </p:nvSpPr>
        <p:spPr>
          <a:xfrm>
            <a:off x="7924997" y="679137"/>
            <a:ext cx="8239954" cy="840141"/>
          </a:xfrm>
          <a:prstGeom prst="rect">
            <a:avLst/>
          </a:prstGeom>
          <a:noFill/>
          <a:ln>
            <a:noFill/>
          </a:ln>
        </p:spPr>
        <p:txBody>
          <a:bodyPr anchorCtr="0" anchor="t" bIns="45675" lIns="45675" spcFirstLastPara="1" rIns="45675" wrap="square" tIns="45675">
            <a:spAutoFit/>
          </a:bodyPr>
          <a:lstStyle/>
          <a:p>
            <a:pPr indent="0" lvl="0" marL="0" marR="0" rtl="0" algn="ctr">
              <a:lnSpc>
                <a:spcPct val="90000"/>
              </a:lnSpc>
              <a:spcBef>
                <a:spcPts val="0"/>
              </a:spcBef>
              <a:spcAft>
                <a:spcPts val="0"/>
              </a:spcAft>
              <a:buClr>
                <a:srgbClr val="000000"/>
              </a:buClr>
              <a:buSzPts val="5400"/>
              <a:buFont typeface="Arial"/>
              <a:buNone/>
            </a:pPr>
            <a:r>
              <a:rPr b="1" i="0" lang="en-US" sz="5400" u="none" cap="none" strike="noStrike">
                <a:solidFill>
                  <a:srgbClr val="445469"/>
                </a:solidFill>
                <a:latin typeface="Helvetica Neue"/>
                <a:ea typeface="Helvetica Neue"/>
                <a:cs typeface="Helvetica Neue"/>
                <a:sym typeface="Helvetica Neue"/>
              </a:rPr>
              <a:t>Proceso de Negocio</a:t>
            </a:r>
            <a:endParaRPr b="0" i="0" sz="5400" u="none" cap="none" strike="noStrike">
              <a:solidFill>
                <a:srgbClr val="000000"/>
              </a:solidFill>
              <a:latin typeface="Arial"/>
              <a:ea typeface="Arial"/>
              <a:cs typeface="Arial"/>
              <a:sym typeface="Arial"/>
            </a:endParaRPr>
          </a:p>
        </p:txBody>
      </p:sp>
      <p:pic>
        <p:nvPicPr>
          <p:cNvPr descr="Las necesidades del cliente se crean o se descubren?" id="214" name="Google Shape;214;p229"/>
          <p:cNvPicPr preferRelativeResize="0"/>
          <p:nvPr/>
        </p:nvPicPr>
        <p:blipFill rotWithShape="1">
          <a:blip r:embed="rId7">
            <a:alphaModFix/>
          </a:blip>
          <a:srcRect b="0" l="0" r="0" t="0"/>
          <a:stretch/>
        </p:blipFill>
        <p:spPr>
          <a:xfrm>
            <a:off x="589440" y="4507131"/>
            <a:ext cx="4788388" cy="3142380"/>
          </a:xfrm>
          <a:prstGeom prst="rect">
            <a:avLst/>
          </a:prstGeom>
          <a:noFill/>
          <a:ln>
            <a:noFill/>
          </a:ln>
        </p:spPr>
      </p:pic>
      <p:sp>
        <p:nvSpPr>
          <p:cNvPr id="215" name="Google Shape;215;p229"/>
          <p:cNvSpPr txBox="1"/>
          <p:nvPr/>
        </p:nvSpPr>
        <p:spPr>
          <a:xfrm>
            <a:off x="1340520" y="7764982"/>
            <a:ext cx="3251513" cy="2105111"/>
          </a:xfrm>
          <a:prstGeom prst="rect">
            <a:avLst/>
          </a:prstGeom>
          <a:noFill/>
          <a:ln>
            <a:noFill/>
          </a:ln>
        </p:spPr>
        <p:txBody>
          <a:bodyPr anchorCtr="0" anchor="t" bIns="91400" lIns="91400" spcFirstLastPara="1" rIns="91400" wrap="square" tIns="91400">
            <a:spAutoFit/>
          </a:bodyPr>
          <a:lstStyle/>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NECESIDADES </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DEL </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CLIENTE</a:t>
            </a:r>
            <a:endParaRPr b="0" i="0" sz="3200" u="none" cap="none" strike="noStrike">
              <a:solidFill>
                <a:srgbClr val="000000"/>
              </a:solidFill>
              <a:latin typeface="Arial"/>
              <a:ea typeface="Arial"/>
              <a:cs typeface="Arial"/>
              <a:sym typeface="Arial"/>
            </a:endParaRPr>
          </a:p>
        </p:txBody>
      </p:sp>
      <p:sp>
        <p:nvSpPr>
          <p:cNvPr id="216" name="Google Shape;216;p229"/>
          <p:cNvSpPr txBox="1"/>
          <p:nvPr/>
        </p:nvSpPr>
        <p:spPr>
          <a:xfrm>
            <a:off x="18672455" y="7755018"/>
            <a:ext cx="4961106" cy="2105111"/>
          </a:xfrm>
          <a:prstGeom prst="rect">
            <a:avLst/>
          </a:prstGeom>
          <a:noFill/>
          <a:ln>
            <a:noFill/>
          </a:ln>
        </p:spPr>
        <p:txBody>
          <a:bodyPr anchorCtr="0" anchor="t" bIns="91400" lIns="91400" spcFirstLastPara="1" rIns="91400" wrap="square" tIns="91400">
            <a:spAutoFit/>
          </a:bodyPr>
          <a:lstStyle/>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SATISFACCIÓN </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DE LAS NECESIDADES</a:t>
            </a:r>
            <a:endParaRPr b="0" i="0" sz="1400" u="none" cap="none" strike="noStrike">
              <a:solidFill>
                <a:srgbClr val="000000"/>
              </a:solidFill>
              <a:latin typeface="Arial"/>
              <a:ea typeface="Arial"/>
              <a:cs typeface="Arial"/>
              <a:sym typeface="Arial"/>
            </a:endParaRPr>
          </a:p>
          <a:p>
            <a:pPr indent="0" lvl="0" marL="0" marR="0" rtl="0" algn="ctr">
              <a:lnSpc>
                <a:spcPct val="130000"/>
              </a:lnSpc>
              <a:spcBef>
                <a:spcPts val="0"/>
              </a:spcBef>
              <a:spcAft>
                <a:spcPts val="0"/>
              </a:spcAft>
              <a:buClr>
                <a:srgbClr val="445469"/>
              </a:buClr>
              <a:buSzPts val="2800"/>
              <a:buFont typeface="Helvetica Neue"/>
              <a:buNone/>
            </a:pPr>
            <a:r>
              <a:rPr b="0" i="0" lang="en-US" sz="3200" u="none" cap="none" strike="noStrike">
                <a:solidFill>
                  <a:srgbClr val="445469"/>
                </a:solidFill>
                <a:latin typeface="Helvetica Neue"/>
                <a:ea typeface="Helvetica Neue"/>
                <a:cs typeface="Helvetica Neue"/>
                <a:sym typeface="Helvetica Neue"/>
              </a:rPr>
              <a:t>DEL CLIENTE</a:t>
            </a:r>
            <a:endParaRPr b="0" i="0" sz="1400" u="none" cap="none" strike="noStrike">
              <a:solidFill>
                <a:srgbClr val="000000"/>
              </a:solidFill>
              <a:latin typeface="Arial"/>
              <a:ea typeface="Arial"/>
              <a:cs typeface="Arial"/>
              <a:sym typeface="Arial"/>
            </a:endParaRPr>
          </a:p>
        </p:txBody>
      </p:sp>
      <p:pic>
        <p:nvPicPr>
          <p:cNvPr id="217" name="Google Shape;217;p229"/>
          <p:cNvPicPr preferRelativeResize="0"/>
          <p:nvPr/>
        </p:nvPicPr>
        <p:blipFill rotWithShape="1">
          <a:blip r:embed="rId8">
            <a:alphaModFix/>
          </a:blip>
          <a:srcRect b="0" l="0" r="0" t="0"/>
          <a:stretch/>
        </p:blipFill>
        <p:spPr>
          <a:xfrm>
            <a:off x="19631258" y="4488123"/>
            <a:ext cx="3377193" cy="32668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2686A7"/>
      </a:accent1>
      <a:accent2>
        <a:srgbClr val="54BE71"/>
      </a:accent2>
      <a:accent3>
        <a:srgbClr val="202F3E"/>
      </a:accent3>
      <a:accent4>
        <a:srgbClr val="EF9527"/>
      </a:accent4>
      <a:accent5>
        <a:srgbClr val="ED423D"/>
      </a:accent5>
      <a:accent6>
        <a:srgbClr val="8BC248"/>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a:themeElements>
    <a:clrScheme name="Default">
      <a:dk1>
        <a:srgbClr val="445469"/>
      </a:dk1>
      <a:lt1>
        <a:srgbClr val="694C25"/>
      </a:lt1>
      <a:dk2>
        <a:srgbClr val="A7A7A7"/>
      </a:dk2>
      <a:lt2>
        <a:srgbClr val="535353"/>
      </a:lt2>
      <a:accent1>
        <a:srgbClr val="2686A7"/>
      </a:accent1>
      <a:accent2>
        <a:srgbClr val="54BE71"/>
      </a:accent2>
      <a:accent3>
        <a:srgbClr val="202F3E"/>
      </a:accent3>
      <a:accent4>
        <a:srgbClr val="EF9527"/>
      </a:accent4>
      <a:accent5>
        <a:srgbClr val="ED423D"/>
      </a:accent5>
      <a:accent6>
        <a:srgbClr val="8BC248"/>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Usuario</dc:creator>
</cp:coreProperties>
</file>